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256" r:id="rId2"/>
    <p:sldId id="257" r:id="rId3"/>
    <p:sldId id="259" r:id="rId4"/>
    <p:sldId id="258" r:id="rId5"/>
    <p:sldId id="260" r:id="rId6"/>
    <p:sldId id="262" r:id="rId7"/>
    <p:sldId id="261" r:id="rId8"/>
    <p:sldId id="263" r:id="rId9"/>
    <p:sldId id="264" r:id="rId10"/>
    <p:sldId id="265" r:id="rId11"/>
    <p:sldId id="267" r:id="rId12"/>
    <p:sldId id="268" r:id="rId13"/>
    <p:sldId id="269" r:id="rId14"/>
    <p:sldId id="266" r:id="rId15"/>
    <p:sldId id="270" r:id="rId16"/>
    <p:sldId id="272" r:id="rId17"/>
    <p:sldId id="271" r:id="rId18"/>
    <p:sldId id="273" r:id="rId19"/>
  </p:sldIdLst>
  <p:sldSz cx="9144000" cy="6858000" type="screen4x3"/>
  <p:notesSz cx="6662738" cy="9832975"/>
  <p:defaultTextStyle>
    <a:defPPr>
      <a:defRPr lang="de-DE"/>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612"/>
    <a:srgbClr val="A8B50A"/>
    <a:srgbClr val="0D6B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798" autoAdjust="0"/>
  </p:normalViewPr>
  <p:slideViewPr>
    <p:cSldViewPr>
      <p:cViewPr varScale="1">
        <p:scale>
          <a:sx n="111" d="100"/>
          <a:sy n="111" d="100"/>
        </p:scale>
        <p:origin x="1650" y="96"/>
      </p:cViewPr>
      <p:guideLst/>
    </p:cSldViewPr>
  </p:slideViewPr>
  <p:notesTextViewPr>
    <p:cViewPr>
      <p:scale>
        <a:sx n="1" d="1"/>
        <a:sy n="1" d="1"/>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6CC4556E-2955-73F3-613C-0A6ACB9F2A54}"/>
              </a:ext>
            </a:extLst>
          </p:cNvPr>
          <p:cNvSpPr>
            <a:spLocks noGrp="1" noChangeArrowheads="1"/>
          </p:cNvSpPr>
          <p:nvPr>
            <p:ph type="hdr" sz="quarter"/>
          </p:nvPr>
        </p:nvSpPr>
        <p:spPr bwMode="auto">
          <a:xfrm>
            <a:off x="0" y="0"/>
            <a:ext cx="2887663"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de-DE"/>
          </a:p>
        </p:txBody>
      </p:sp>
      <p:sp>
        <p:nvSpPr>
          <p:cNvPr id="6147" name="Rectangle 3">
            <a:extLst>
              <a:ext uri="{FF2B5EF4-FFF2-40B4-BE49-F238E27FC236}">
                <a16:creationId xmlns:a16="http://schemas.microsoft.com/office/drawing/2014/main" id="{10DC0B51-4393-D2B4-1E9D-FD572D96E847}"/>
              </a:ext>
            </a:extLst>
          </p:cNvPr>
          <p:cNvSpPr>
            <a:spLocks noGrp="1" noChangeArrowheads="1"/>
          </p:cNvSpPr>
          <p:nvPr>
            <p:ph type="dt" idx="1"/>
          </p:nvPr>
        </p:nvSpPr>
        <p:spPr bwMode="auto">
          <a:xfrm>
            <a:off x="3773488" y="0"/>
            <a:ext cx="2887662"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de-DE"/>
          </a:p>
        </p:txBody>
      </p:sp>
      <p:sp>
        <p:nvSpPr>
          <p:cNvPr id="3076" name="Rectangle 4">
            <a:extLst>
              <a:ext uri="{FF2B5EF4-FFF2-40B4-BE49-F238E27FC236}">
                <a16:creationId xmlns:a16="http://schemas.microsoft.com/office/drawing/2014/main" id="{14CE21A4-96B3-94B2-1691-E2913CA63B81}"/>
              </a:ext>
            </a:extLst>
          </p:cNvPr>
          <p:cNvSpPr>
            <a:spLocks noGrp="1" noRot="1" noChangeAspect="1" noChangeArrowheads="1" noTextEdit="1"/>
          </p:cNvSpPr>
          <p:nvPr>
            <p:ph type="sldImg" idx="2"/>
          </p:nvPr>
        </p:nvSpPr>
        <p:spPr bwMode="auto">
          <a:xfrm>
            <a:off x="874713" y="738188"/>
            <a:ext cx="4914900" cy="36861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9428D400-C626-EF2C-0E19-03B321E3979F}"/>
              </a:ext>
            </a:extLst>
          </p:cNvPr>
          <p:cNvSpPr>
            <a:spLocks noGrp="1" noChangeArrowheads="1"/>
          </p:cNvSpPr>
          <p:nvPr>
            <p:ph type="body" sz="quarter" idx="3"/>
          </p:nvPr>
        </p:nvSpPr>
        <p:spPr bwMode="auto">
          <a:xfrm>
            <a:off x="666750" y="4670425"/>
            <a:ext cx="5329238" cy="4424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150" name="Rectangle 6">
            <a:extLst>
              <a:ext uri="{FF2B5EF4-FFF2-40B4-BE49-F238E27FC236}">
                <a16:creationId xmlns:a16="http://schemas.microsoft.com/office/drawing/2014/main" id="{C2C23C0B-1B07-6756-7092-6EDB7ED3979A}"/>
              </a:ext>
            </a:extLst>
          </p:cNvPr>
          <p:cNvSpPr>
            <a:spLocks noGrp="1" noChangeArrowheads="1"/>
          </p:cNvSpPr>
          <p:nvPr>
            <p:ph type="ftr" sz="quarter" idx="4"/>
          </p:nvPr>
        </p:nvSpPr>
        <p:spPr bwMode="auto">
          <a:xfrm>
            <a:off x="0" y="9339263"/>
            <a:ext cx="2887663"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de-DE"/>
          </a:p>
        </p:txBody>
      </p:sp>
      <p:sp>
        <p:nvSpPr>
          <p:cNvPr id="6151" name="Rectangle 7">
            <a:extLst>
              <a:ext uri="{FF2B5EF4-FFF2-40B4-BE49-F238E27FC236}">
                <a16:creationId xmlns:a16="http://schemas.microsoft.com/office/drawing/2014/main" id="{7210E9AF-89D2-43E9-B88E-14CB97516C3B}"/>
              </a:ext>
            </a:extLst>
          </p:cNvPr>
          <p:cNvSpPr>
            <a:spLocks noGrp="1" noChangeArrowheads="1"/>
          </p:cNvSpPr>
          <p:nvPr>
            <p:ph type="sldNum" sz="quarter" idx="5"/>
          </p:nvPr>
        </p:nvSpPr>
        <p:spPr bwMode="auto">
          <a:xfrm>
            <a:off x="3773488" y="9339263"/>
            <a:ext cx="2887662"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216010E4-A98E-418B-9134-005C972D7A38}" type="slidenum">
              <a:rPr lang="de-DE" altLang="de-DE"/>
              <a:pPr/>
              <a:t>‹Nr.›</a:t>
            </a:fld>
            <a:endParaRPr lang="de-DE" alt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3E1F496E-A28C-1518-9360-B9D820A254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86B43F-11CD-4250-BE81-CECD2F5B020B}" type="slidenum">
              <a:rPr lang="de-DE" altLang="de-DE"/>
              <a:pPr>
                <a:spcBef>
                  <a:spcPct val="0"/>
                </a:spcBef>
              </a:pPr>
              <a:t>1</a:t>
            </a:fld>
            <a:endParaRPr lang="de-DE" altLang="de-DE"/>
          </a:p>
        </p:txBody>
      </p:sp>
      <p:sp>
        <p:nvSpPr>
          <p:cNvPr id="5123" name="Rectangle 2">
            <a:extLst>
              <a:ext uri="{FF2B5EF4-FFF2-40B4-BE49-F238E27FC236}">
                <a16:creationId xmlns:a16="http://schemas.microsoft.com/office/drawing/2014/main" id="{133411D3-84F4-F8AC-2E54-7AD6CD30BC2D}"/>
              </a:ext>
            </a:extLst>
          </p:cNvPr>
          <p:cNvSpPr>
            <a:spLocks noGrp="1" noRot="1" noChangeAspect="1" noChangeArrowheads="1" noTextEdit="1"/>
          </p:cNvSpPr>
          <p:nvPr>
            <p:ph type="sldImg"/>
          </p:nvPr>
        </p:nvSpPr>
        <p:spPr>
          <a:ln/>
        </p:spPr>
      </p:sp>
      <p:sp>
        <p:nvSpPr>
          <p:cNvPr id="5124" name="Rectangle 3">
            <a:extLst>
              <a:ext uri="{FF2B5EF4-FFF2-40B4-BE49-F238E27FC236}">
                <a16:creationId xmlns:a16="http://schemas.microsoft.com/office/drawing/2014/main" id="{532E8E9A-9C4F-57B5-4E7D-60A347ACDE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CC98E5FA-1A93-FD09-884B-237CEA85B5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CAACBF7-A7FA-4931-AC7A-E1D53777D622}" type="slidenum">
              <a:rPr lang="de-DE" altLang="de-DE"/>
              <a:pPr>
                <a:spcBef>
                  <a:spcPct val="0"/>
                </a:spcBef>
              </a:pPr>
              <a:t>2</a:t>
            </a:fld>
            <a:endParaRPr lang="de-DE" altLang="de-DE"/>
          </a:p>
        </p:txBody>
      </p:sp>
      <p:sp>
        <p:nvSpPr>
          <p:cNvPr id="7171" name="Rectangle 2">
            <a:extLst>
              <a:ext uri="{FF2B5EF4-FFF2-40B4-BE49-F238E27FC236}">
                <a16:creationId xmlns:a16="http://schemas.microsoft.com/office/drawing/2014/main" id="{29BF4A42-10FE-EFFC-1B57-BC4FEC6EC9DB}"/>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63AD9A7A-79FA-592B-D106-1E2350A6E72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2" name="Grafik 7" descr="tourismus_1_mit-schrift.wmf">
            <a:extLst>
              <a:ext uri="{FF2B5EF4-FFF2-40B4-BE49-F238E27FC236}">
                <a16:creationId xmlns:a16="http://schemas.microsoft.com/office/drawing/2014/main" id="{D5B110AD-3A67-5CEF-EE20-89EE24C10D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subTitle" idx="1"/>
          </p:nvPr>
        </p:nvSpPr>
        <p:spPr>
          <a:xfrm>
            <a:off x="684213" y="3212976"/>
            <a:ext cx="8280400" cy="720080"/>
          </a:xfrm>
        </p:spPr>
        <p:txBody>
          <a:bodyPr/>
          <a:lstStyle>
            <a:lvl1pPr marL="0" indent="0" algn="r">
              <a:defRPr/>
            </a:lvl1pPr>
          </a:lstStyle>
          <a:p>
            <a:r>
              <a:rPr lang="de-DE"/>
              <a:t>Master-Untertitelformat bearbeiten</a:t>
            </a:r>
            <a:endParaRPr lang="de-DE" dirty="0"/>
          </a:p>
        </p:txBody>
      </p:sp>
      <p:sp>
        <p:nvSpPr>
          <p:cNvPr id="15" name="Rectangle 2"/>
          <p:cNvSpPr>
            <a:spLocks noGrp="1" noChangeArrowheads="1"/>
          </p:cNvSpPr>
          <p:nvPr>
            <p:ph type="ctrTitle"/>
          </p:nvPr>
        </p:nvSpPr>
        <p:spPr>
          <a:xfrm>
            <a:off x="684213" y="1952625"/>
            <a:ext cx="8280400" cy="1080331"/>
          </a:xfrm>
        </p:spPr>
        <p:txBody>
          <a:bodyPr/>
          <a:lstStyle>
            <a:lvl1pPr algn="r">
              <a:defRPr sz="3200">
                <a:solidFill>
                  <a:schemeClr val="tx1"/>
                </a:solidFill>
              </a:defRPr>
            </a:lvl1pPr>
          </a:lstStyle>
          <a:p>
            <a:r>
              <a:rPr lang="de-DE"/>
              <a:t>Mastertitelformat bearbeiten</a:t>
            </a:r>
            <a:endParaRPr lang="de-DE" dirty="0"/>
          </a:p>
        </p:txBody>
      </p:sp>
      <p:sp>
        <p:nvSpPr>
          <p:cNvPr id="3" name="Datumsplatzhalter 3">
            <a:extLst>
              <a:ext uri="{FF2B5EF4-FFF2-40B4-BE49-F238E27FC236}">
                <a16:creationId xmlns:a16="http://schemas.microsoft.com/office/drawing/2014/main" id="{BB995CCB-538C-C0EE-DCFC-1C25346B258D}"/>
              </a:ext>
            </a:extLst>
          </p:cNvPr>
          <p:cNvSpPr>
            <a:spLocks noGrp="1"/>
          </p:cNvSpPr>
          <p:nvPr>
            <p:ph type="dt" sz="half" idx="10"/>
          </p:nvPr>
        </p:nvSpPr>
        <p:spPr/>
        <p:txBody>
          <a:bodyPr/>
          <a:lstStyle>
            <a:lvl1pPr>
              <a:defRPr/>
            </a:lvl1pPr>
          </a:lstStyle>
          <a:p>
            <a:pPr>
              <a:defRPr/>
            </a:pPr>
            <a:fld id="{A5B29F93-D064-49C9-9607-47CC0240D6DC}" type="datetime4">
              <a:rPr lang="de-DE"/>
              <a:pPr>
                <a:defRPr/>
              </a:pPr>
              <a:t>7. Oktober 2026</a:t>
            </a:fld>
            <a:endParaRPr lang="de-DE"/>
          </a:p>
        </p:txBody>
      </p:sp>
      <p:sp>
        <p:nvSpPr>
          <p:cNvPr id="4" name="Fußzeilenplatzhalter 4">
            <a:extLst>
              <a:ext uri="{FF2B5EF4-FFF2-40B4-BE49-F238E27FC236}">
                <a16:creationId xmlns:a16="http://schemas.microsoft.com/office/drawing/2014/main" id="{9D175E4A-DFF3-2BD4-4E31-6723EBF9DCD0}"/>
              </a:ext>
            </a:extLst>
          </p:cNvPr>
          <p:cNvSpPr>
            <a:spLocks noGrp="1"/>
          </p:cNvSpPr>
          <p:nvPr>
            <p:ph type="ftr" sz="quarter" idx="11"/>
          </p:nvPr>
        </p:nvSpPr>
        <p:spPr/>
        <p:txBody>
          <a:bodyPr/>
          <a:lstStyle>
            <a:lvl1pPr>
              <a:defRPr/>
            </a:lvl1pPr>
          </a:lstStyle>
          <a:p>
            <a:pPr>
              <a:defRPr/>
            </a:pPr>
            <a:r>
              <a:rPr lang="de-DE"/>
              <a:t>Name des Vortragenden</a:t>
            </a:r>
          </a:p>
        </p:txBody>
      </p:sp>
      <p:sp>
        <p:nvSpPr>
          <p:cNvPr id="5" name="Foliennummernplatzhalter 5">
            <a:extLst>
              <a:ext uri="{FF2B5EF4-FFF2-40B4-BE49-F238E27FC236}">
                <a16:creationId xmlns:a16="http://schemas.microsoft.com/office/drawing/2014/main" id="{2E9EBA2E-23E9-3118-9946-33B96427F446}"/>
              </a:ext>
            </a:extLst>
          </p:cNvPr>
          <p:cNvSpPr>
            <a:spLocks noGrp="1"/>
          </p:cNvSpPr>
          <p:nvPr>
            <p:ph type="sldNum" sz="quarter" idx="12"/>
          </p:nvPr>
        </p:nvSpPr>
        <p:spPr/>
        <p:txBody>
          <a:bodyPr/>
          <a:lstStyle>
            <a:lvl1pPr>
              <a:defRPr/>
            </a:lvl1pPr>
          </a:lstStyle>
          <a:p>
            <a:r>
              <a:rPr lang="de-DE" altLang="de-DE"/>
              <a:t>Folie </a:t>
            </a:r>
            <a:fld id="{6C7DCE5E-F59D-4632-8052-2B47572B4EA4}" type="slidenum">
              <a:rPr lang="de-DE" altLang="de-DE"/>
              <a:pPr/>
              <a:t>‹Nr.›</a:t>
            </a:fld>
            <a:endParaRPr lang="de-DE" altLang="de-DE"/>
          </a:p>
        </p:txBody>
      </p:sp>
    </p:spTree>
    <p:extLst>
      <p:ext uri="{BB962C8B-B14F-4D97-AF65-F5344CB8AC3E}">
        <p14:creationId xmlns:p14="http://schemas.microsoft.com/office/powerpoint/2010/main" val="83550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a:extLst>
              <a:ext uri="{FF2B5EF4-FFF2-40B4-BE49-F238E27FC236}">
                <a16:creationId xmlns:a16="http://schemas.microsoft.com/office/drawing/2014/main" id="{37636748-988E-FBBC-2AF6-71853E274C8B}"/>
              </a:ext>
            </a:extLst>
          </p:cNvPr>
          <p:cNvSpPr>
            <a:spLocks noGrp="1" noChangeArrowheads="1"/>
          </p:cNvSpPr>
          <p:nvPr>
            <p:ph type="dt" sz="half" idx="10"/>
          </p:nvPr>
        </p:nvSpPr>
        <p:spPr>
          <a:ln/>
        </p:spPr>
        <p:txBody>
          <a:bodyPr/>
          <a:lstStyle>
            <a:lvl1pPr>
              <a:defRPr/>
            </a:lvl1pPr>
          </a:lstStyle>
          <a:p>
            <a:pPr>
              <a:defRPr/>
            </a:pPr>
            <a:fld id="{6CF2A682-752D-4F30-9779-FEA08D2038F3}" type="datetime4">
              <a:rPr lang="de-DE"/>
              <a:pPr>
                <a:defRPr/>
              </a:pPr>
              <a:t>7. Oktober 2026</a:t>
            </a:fld>
            <a:endParaRPr lang="de-DE" dirty="0"/>
          </a:p>
        </p:txBody>
      </p:sp>
      <p:sp>
        <p:nvSpPr>
          <p:cNvPr id="5" name="Rectangle 5">
            <a:extLst>
              <a:ext uri="{FF2B5EF4-FFF2-40B4-BE49-F238E27FC236}">
                <a16:creationId xmlns:a16="http://schemas.microsoft.com/office/drawing/2014/main" id="{1861CE7A-3C41-1283-2E19-0059E7C2ADCB}"/>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6" name="Rectangle 6">
            <a:extLst>
              <a:ext uri="{FF2B5EF4-FFF2-40B4-BE49-F238E27FC236}">
                <a16:creationId xmlns:a16="http://schemas.microsoft.com/office/drawing/2014/main" id="{7C2FFC53-657D-26F5-0AE7-1089C1CE298F}"/>
              </a:ext>
            </a:extLst>
          </p:cNvPr>
          <p:cNvSpPr>
            <a:spLocks noGrp="1" noChangeArrowheads="1"/>
          </p:cNvSpPr>
          <p:nvPr>
            <p:ph type="sldNum" sz="quarter" idx="12"/>
          </p:nvPr>
        </p:nvSpPr>
        <p:spPr>
          <a:ln/>
        </p:spPr>
        <p:txBody>
          <a:bodyPr/>
          <a:lstStyle>
            <a:lvl1pPr>
              <a:defRPr/>
            </a:lvl1pPr>
          </a:lstStyle>
          <a:p>
            <a:r>
              <a:rPr lang="de-DE" altLang="de-DE"/>
              <a:t>Folie </a:t>
            </a:r>
            <a:fld id="{AC42AC21-C157-4669-9CC9-54D8EFE4B14A}" type="slidenum">
              <a:rPr lang="de-DE" altLang="de-DE"/>
              <a:pPr/>
              <a:t>‹Nr.›</a:t>
            </a:fld>
            <a:endParaRPr lang="de-DE" altLang="de-DE"/>
          </a:p>
        </p:txBody>
      </p:sp>
    </p:spTree>
    <p:extLst>
      <p:ext uri="{BB962C8B-B14F-4D97-AF65-F5344CB8AC3E}">
        <p14:creationId xmlns:p14="http://schemas.microsoft.com/office/powerpoint/2010/main" val="4255226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3" y="4406900"/>
            <a:ext cx="8280400" cy="1362075"/>
          </a:xfrm>
        </p:spPr>
        <p:txBody>
          <a:bodyPr anchor="t"/>
          <a:lstStyle>
            <a:lvl1pPr algn="l">
              <a:defRPr sz="4000" b="1" cap="all"/>
            </a:lvl1pPr>
          </a:lstStyle>
          <a:p>
            <a:r>
              <a:rPr lang="de-DE"/>
              <a:t>Mastertitelformat bearbeiten</a:t>
            </a:r>
            <a:endParaRPr lang="de-DE" dirty="0"/>
          </a:p>
        </p:txBody>
      </p:sp>
      <p:sp>
        <p:nvSpPr>
          <p:cNvPr id="3" name="Textplatzhalter 2"/>
          <p:cNvSpPr>
            <a:spLocks noGrp="1"/>
          </p:cNvSpPr>
          <p:nvPr>
            <p:ph type="body" idx="1"/>
          </p:nvPr>
        </p:nvSpPr>
        <p:spPr>
          <a:xfrm>
            <a:off x="684213" y="2906713"/>
            <a:ext cx="8280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Mastertextformat bearbeiten</a:t>
            </a:r>
          </a:p>
        </p:txBody>
      </p:sp>
      <p:sp>
        <p:nvSpPr>
          <p:cNvPr id="4" name="Rectangle 4">
            <a:extLst>
              <a:ext uri="{FF2B5EF4-FFF2-40B4-BE49-F238E27FC236}">
                <a16:creationId xmlns:a16="http://schemas.microsoft.com/office/drawing/2014/main" id="{FC2502A4-4D65-5181-5710-5A2BBF9F2ACC}"/>
              </a:ext>
            </a:extLst>
          </p:cNvPr>
          <p:cNvSpPr>
            <a:spLocks noGrp="1" noChangeArrowheads="1"/>
          </p:cNvSpPr>
          <p:nvPr>
            <p:ph type="dt" sz="half" idx="10"/>
          </p:nvPr>
        </p:nvSpPr>
        <p:spPr>
          <a:ln/>
        </p:spPr>
        <p:txBody>
          <a:bodyPr/>
          <a:lstStyle>
            <a:lvl1pPr>
              <a:defRPr/>
            </a:lvl1pPr>
          </a:lstStyle>
          <a:p>
            <a:pPr>
              <a:defRPr/>
            </a:pPr>
            <a:fld id="{8BCAED6F-F654-4C0B-9385-58DF9E04E44E}" type="datetime4">
              <a:rPr lang="de-DE"/>
              <a:pPr>
                <a:defRPr/>
              </a:pPr>
              <a:t>7. Oktober 2026</a:t>
            </a:fld>
            <a:endParaRPr lang="de-DE" dirty="0"/>
          </a:p>
        </p:txBody>
      </p:sp>
      <p:sp>
        <p:nvSpPr>
          <p:cNvPr id="5" name="Rectangle 5">
            <a:extLst>
              <a:ext uri="{FF2B5EF4-FFF2-40B4-BE49-F238E27FC236}">
                <a16:creationId xmlns:a16="http://schemas.microsoft.com/office/drawing/2014/main" id="{41F1F26E-1621-61D8-82F7-FC34907C4A2D}"/>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6" name="Rectangle 6">
            <a:extLst>
              <a:ext uri="{FF2B5EF4-FFF2-40B4-BE49-F238E27FC236}">
                <a16:creationId xmlns:a16="http://schemas.microsoft.com/office/drawing/2014/main" id="{8B7E99DF-EECA-F22B-DBEE-BE0D08F8F471}"/>
              </a:ext>
            </a:extLst>
          </p:cNvPr>
          <p:cNvSpPr>
            <a:spLocks noGrp="1" noChangeArrowheads="1"/>
          </p:cNvSpPr>
          <p:nvPr>
            <p:ph type="sldNum" sz="quarter" idx="12"/>
          </p:nvPr>
        </p:nvSpPr>
        <p:spPr>
          <a:ln/>
        </p:spPr>
        <p:txBody>
          <a:bodyPr/>
          <a:lstStyle>
            <a:lvl1pPr>
              <a:defRPr/>
            </a:lvl1pPr>
          </a:lstStyle>
          <a:p>
            <a:r>
              <a:rPr lang="de-DE" altLang="de-DE"/>
              <a:t>Folie </a:t>
            </a:r>
            <a:fld id="{DC225893-C98E-4277-A438-80C3F83C3B7D}" type="slidenum">
              <a:rPr lang="de-DE" altLang="de-DE"/>
              <a:pPr/>
              <a:t>‹Nr.›</a:t>
            </a:fld>
            <a:endParaRPr lang="de-DE" altLang="de-DE"/>
          </a:p>
        </p:txBody>
      </p:sp>
    </p:spTree>
    <p:extLst>
      <p:ext uri="{BB962C8B-B14F-4D97-AF65-F5344CB8AC3E}">
        <p14:creationId xmlns:p14="http://schemas.microsoft.com/office/powerpoint/2010/main" val="2846255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684213" y="1955800"/>
            <a:ext cx="4100683"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4875213" y="1955800"/>
            <a:ext cx="4089400"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Rectangle 4">
            <a:extLst>
              <a:ext uri="{FF2B5EF4-FFF2-40B4-BE49-F238E27FC236}">
                <a16:creationId xmlns:a16="http://schemas.microsoft.com/office/drawing/2014/main" id="{0D4AACE7-A301-D4F2-D278-08DD00BC1B6A}"/>
              </a:ext>
            </a:extLst>
          </p:cNvPr>
          <p:cNvSpPr>
            <a:spLocks noGrp="1" noChangeArrowheads="1"/>
          </p:cNvSpPr>
          <p:nvPr>
            <p:ph type="dt" sz="half" idx="10"/>
          </p:nvPr>
        </p:nvSpPr>
        <p:spPr>
          <a:ln/>
        </p:spPr>
        <p:txBody>
          <a:bodyPr/>
          <a:lstStyle>
            <a:lvl1pPr>
              <a:defRPr/>
            </a:lvl1pPr>
          </a:lstStyle>
          <a:p>
            <a:pPr>
              <a:defRPr/>
            </a:pPr>
            <a:fld id="{A1873438-C3C0-4347-B068-39E440BA38E0}" type="datetime4">
              <a:rPr lang="de-DE"/>
              <a:pPr>
                <a:defRPr/>
              </a:pPr>
              <a:t>7. Oktober 2026</a:t>
            </a:fld>
            <a:endParaRPr lang="de-DE" dirty="0"/>
          </a:p>
        </p:txBody>
      </p:sp>
      <p:sp>
        <p:nvSpPr>
          <p:cNvPr id="6" name="Rectangle 5">
            <a:extLst>
              <a:ext uri="{FF2B5EF4-FFF2-40B4-BE49-F238E27FC236}">
                <a16:creationId xmlns:a16="http://schemas.microsoft.com/office/drawing/2014/main" id="{95F435EA-FDB1-E275-5571-52705C700BA2}"/>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CD2911F6-8277-976D-4AB6-7F925E4B8941}"/>
              </a:ext>
            </a:extLst>
          </p:cNvPr>
          <p:cNvSpPr>
            <a:spLocks noGrp="1" noChangeArrowheads="1"/>
          </p:cNvSpPr>
          <p:nvPr>
            <p:ph type="sldNum" sz="quarter" idx="12"/>
          </p:nvPr>
        </p:nvSpPr>
        <p:spPr>
          <a:ln/>
        </p:spPr>
        <p:txBody>
          <a:bodyPr/>
          <a:lstStyle>
            <a:lvl1pPr>
              <a:defRPr/>
            </a:lvl1pPr>
          </a:lstStyle>
          <a:p>
            <a:r>
              <a:rPr lang="de-DE" altLang="de-DE"/>
              <a:t>Folie </a:t>
            </a:r>
            <a:fld id="{148E310A-0C21-41CB-8E1C-3693959DBEAC}" type="slidenum">
              <a:rPr lang="de-DE" altLang="de-DE"/>
              <a:pPr/>
              <a:t>‹Nr.›</a:t>
            </a:fld>
            <a:endParaRPr lang="de-DE" altLang="de-DE"/>
          </a:p>
        </p:txBody>
      </p:sp>
    </p:spTree>
    <p:extLst>
      <p:ext uri="{BB962C8B-B14F-4D97-AF65-F5344CB8AC3E}">
        <p14:creationId xmlns:p14="http://schemas.microsoft.com/office/powerpoint/2010/main" val="3267804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lstStyle>
            <a:lvl1pPr>
              <a:defRPr/>
            </a:lvl1pPr>
          </a:lstStyle>
          <a:p>
            <a:r>
              <a:rPr lang="de-DE"/>
              <a:t>Mastertitelformat bearbeiten</a:t>
            </a:r>
            <a:endParaRPr lang="de-DE" dirty="0"/>
          </a:p>
        </p:txBody>
      </p:sp>
      <p:sp>
        <p:nvSpPr>
          <p:cNvPr id="3" name="Textplatzhalter 2"/>
          <p:cNvSpPr>
            <a:spLocks noGrp="1"/>
          </p:cNvSpPr>
          <p:nvPr>
            <p:ph type="body" idx="1"/>
          </p:nvPr>
        </p:nvSpPr>
        <p:spPr>
          <a:xfrm>
            <a:off x="684212" y="1952625"/>
            <a:ext cx="4090967"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684212" y="2924944"/>
            <a:ext cx="4090967"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Textplatzhalter 4"/>
          <p:cNvSpPr>
            <a:spLocks noGrp="1"/>
          </p:cNvSpPr>
          <p:nvPr>
            <p:ph type="body" sz="quarter" idx="3"/>
          </p:nvPr>
        </p:nvSpPr>
        <p:spPr>
          <a:xfrm>
            <a:off x="4872039" y="1952625"/>
            <a:ext cx="4092574"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4872039" y="2924944"/>
            <a:ext cx="4092574"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Rectangle 4">
            <a:extLst>
              <a:ext uri="{FF2B5EF4-FFF2-40B4-BE49-F238E27FC236}">
                <a16:creationId xmlns:a16="http://schemas.microsoft.com/office/drawing/2014/main" id="{D8EF94D7-8725-4625-932B-7604A325206B}"/>
              </a:ext>
            </a:extLst>
          </p:cNvPr>
          <p:cNvSpPr>
            <a:spLocks noGrp="1" noChangeArrowheads="1"/>
          </p:cNvSpPr>
          <p:nvPr>
            <p:ph type="dt" sz="half" idx="10"/>
          </p:nvPr>
        </p:nvSpPr>
        <p:spPr>
          <a:ln/>
        </p:spPr>
        <p:txBody>
          <a:bodyPr/>
          <a:lstStyle>
            <a:lvl1pPr>
              <a:defRPr/>
            </a:lvl1pPr>
          </a:lstStyle>
          <a:p>
            <a:pPr>
              <a:defRPr/>
            </a:pPr>
            <a:fld id="{6D307440-6188-4412-A3F4-B1AB8F22F8E0}" type="datetime4">
              <a:rPr lang="de-DE"/>
              <a:pPr>
                <a:defRPr/>
              </a:pPr>
              <a:t>7. Oktober 2026</a:t>
            </a:fld>
            <a:endParaRPr lang="de-DE" dirty="0"/>
          </a:p>
        </p:txBody>
      </p:sp>
      <p:sp>
        <p:nvSpPr>
          <p:cNvPr id="8" name="Rectangle 5">
            <a:extLst>
              <a:ext uri="{FF2B5EF4-FFF2-40B4-BE49-F238E27FC236}">
                <a16:creationId xmlns:a16="http://schemas.microsoft.com/office/drawing/2014/main" id="{D47DD8CC-9A1F-453A-00C1-DDD86849A479}"/>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9" name="Rectangle 6">
            <a:extLst>
              <a:ext uri="{FF2B5EF4-FFF2-40B4-BE49-F238E27FC236}">
                <a16:creationId xmlns:a16="http://schemas.microsoft.com/office/drawing/2014/main" id="{59189485-7210-13AF-70CA-A31AE28D390F}"/>
              </a:ext>
            </a:extLst>
          </p:cNvPr>
          <p:cNvSpPr>
            <a:spLocks noGrp="1" noChangeArrowheads="1"/>
          </p:cNvSpPr>
          <p:nvPr>
            <p:ph type="sldNum" sz="quarter" idx="12"/>
          </p:nvPr>
        </p:nvSpPr>
        <p:spPr>
          <a:ln/>
        </p:spPr>
        <p:txBody>
          <a:bodyPr/>
          <a:lstStyle>
            <a:lvl1pPr>
              <a:defRPr/>
            </a:lvl1pPr>
          </a:lstStyle>
          <a:p>
            <a:r>
              <a:rPr lang="de-DE" altLang="de-DE"/>
              <a:t>Folie </a:t>
            </a:r>
            <a:fld id="{F955A56E-9F43-43F5-9391-1D302FA1515D}" type="slidenum">
              <a:rPr lang="de-DE" altLang="de-DE"/>
              <a:pPr/>
              <a:t>‹Nr.›</a:t>
            </a:fld>
            <a:endParaRPr lang="de-DE" altLang="de-DE"/>
          </a:p>
        </p:txBody>
      </p:sp>
    </p:spTree>
    <p:extLst>
      <p:ext uri="{BB962C8B-B14F-4D97-AF65-F5344CB8AC3E}">
        <p14:creationId xmlns:p14="http://schemas.microsoft.com/office/powerpoint/2010/main" val="2733372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684213" y="441325"/>
            <a:ext cx="5867399" cy="1331913"/>
          </a:xfrm>
        </p:spPr>
        <p:txBody>
          <a:bodyPr/>
          <a:lstStyle/>
          <a:p>
            <a:r>
              <a:rPr lang="de-DE"/>
              <a:t>Mastertitelformat bearbeiten</a:t>
            </a:r>
            <a:endParaRPr lang="de-DE" dirty="0"/>
          </a:p>
        </p:txBody>
      </p:sp>
      <p:sp>
        <p:nvSpPr>
          <p:cNvPr id="3" name="Rectangle 4">
            <a:extLst>
              <a:ext uri="{FF2B5EF4-FFF2-40B4-BE49-F238E27FC236}">
                <a16:creationId xmlns:a16="http://schemas.microsoft.com/office/drawing/2014/main" id="{0347D5CD-9528-A3D0-A3F5-623577108D12}"/>
              </a:ext>
            </a:extLst>
          </p:cNvPr>
          <p:cNvSpPr>
            <a:spLocks noGrp="1" noChangeArrowheads="1"/>
          </p:cNvSpPr>
          <p:nvPr>
            <p:ph type="dt" sz="half" idx="10"/>
          </p:nvPr>
        </p:nvSpPr>
        <p:spPr>
          <a:ln/>
        </p:spPr>
        <p:txBody>
          <a:bodyPr/>
          <a:lstStyle>
            <a:lvl1pPr>
              <a:defRPr/>
            </a:lvl1pPr>
          </a:lstStyle>
          <a:p>
            <a:pPr>
              <a:defRPr/>
            </a:pPr>
            <a:fld id="{82422A93-C39C-4F02-8CD5-DB5CBC4998EE}" type="datetime4">
              <a:rPr lang="de-DE"/>
              <a:pPr>
                <a:defRPr/>
              </a:pPr>
              <a:t>7. Oktober 2026</a:t>
            </a:fld>
            <a:endParaRPr lang="de-DE" dirty="0"/>
          </a:p>
        </p:txBody>
      </p:sp>
      <p:sp>
        <p:nvSpPr>
          <p:cNvPr id="4" name="Rectangle 5">
            <a:extLst>
              <a:ext uri="{FF2B5EF4-FFF2-40B4-BE49-F238E27FC236}">
                <a16:creationId xmlns:a16="http://schemas.microsoft.com/office/drawing/2014/main" id="{600E8112-3812-542C-7A28-0D2A10E4FCC0}"/>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5" name="Rectangle 6">
            <a:extLst>
              <a:ext uri="{FF2B5EF4-FFF2-40B4-BE49-F238E27FC236}">
                <a16:creationId xmlns:a16="http://schemas.microsoft.com/office/drawing/2014/main" id="{45D393B1-F19D-DF92-E44D-1C1B47D9C7AD}"/>
              </a:ext>
            </a:extLst>
          </p:cNvPr>
          <p:cNvSpPr>
            <a:spLocks noGrp="1" noChangeArrowheads="1"/>
          </p:cNvSpPr>
          <p:nvPr>
            <p:ph type="sldNum" sz="quarter" idx="12"/>
          </p:nvPr>
        </p:nvSpPr>
        <p:spPr>
          <a:ln/>
        </p:spPr>
        <p:txBody>
          <a:bodyPr/>
          <a:lstStyle>
            <a:lvl1pPr>
              <a:defRPr/>
            </a:lvl1pPr>
          </a:lstStyle>
          <a:p>
            <a:r>
              <a:rPr lang="de-DE" altLang="de-DE"/>
              <a:t>Folie </a:t>
            </a:r>
            <a:fld id="{8BF1BBED-6071-471B-816C-56E3CE4193C6}" type="slidenum">
              <a:rPr lang="de-DE" altLang="de-DE"/>
              <a:pPr/>
              <a:t>‹Nr.›</a:t>
            </a:fld>
            <a:endParaRPr lang="de-DE" altLang="de-DE"/>
          </a:p>
        </p:txBody>
      </p:sp>
    </p:spTree>
    <p:extLst>
      <p:ext uri="{BB962C8B-B14F-4D97-AF65-F5344CB8AC3E}">
        <p14:creationId xmlns:p14="http://schemas.microsoft.com/office/powerpoint/2010/main" val="117448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D79520D-17B8-9C2D-5ACA-B89C981AC1A2}"/>
              </a:ext>
            </a:extLst>
          </p:cNvPr>
          <p:cNvSpPr>
            <a:spLocks noGrp="1" noChangeArrowheads="1"/>
          </p:cNvSpPr>
          <p:nvPr>
            <p:ph type="dt" sz="half" idx="10"/>
          </p:nvPr>
        </p:nvSpPr>
        <p:spPr>
          <a:ln/>
        </p:spPr>
        <p:txBody>
          <a:bodyPr/>
          <a:lstStyle>
            <a:lvl1pPr>
              <a:defRPr/>
            </a:lvl1pPr>
          </a:lstStyle>
          <a:p>
            <a:pPr>
              <a:defRPr/>
            </a:pPr>
            <a:fld id="{5AE24662-266D-4357-9824-3349800EF5B9}" type="datetime4">
              <a:rPr lang="de-DE"/>
              <a:pPr>
                <a:defRPr/>
              </a:pPr>
              <a:t>7. Oktober 2026</a:t>
            </a:fld>
            <a:endParaRPr lang="de-DE" dirty="0"/>
          </a:p>
        </p:txBody>
      </p:sp>
      <p:sp>
        <p:nvSpPr>
          <p:cNvPr id="3" name="Rectangle 5">
            <a:extLst>
              <a:ext uri="{FF2B5EF4-FFF2-40B4-BE49-F238E27FC236}">
                <a16:creationId xmlns:a16="http://schemas.microsoft.com/office/drawing/2014/main" id="{001A9771-6B81-BEA1-980B-029921FB40A6}"/>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4" name="Rectangle 6">
            <a:extLst>
              <a:ext uri="{FF2B5EF4-FFF2-40B4-BE49-F238E27FC236}">
                <a16:creationId xmlns:a16="http://schemas.microsoft.com/office/drawing/2014/main" id="{70C0AF23-EF3B-D1FA-70C4-010E69BD1706}"/>
              </a:ext>
            </a:extLst>
          </p:cNvPr>
          <p:cNvSpPr>
            <a:spLocks noGrp="1" noChangeArrowheads="1"/>
          </p:cNvSpPr>
          <p:nvPr>
            <p:ph type="sldNum" sz="quarter" idx="12"/>
          </p:nvPr>
        </p:nvSpPr>
        <p:spPr>
          <a:ln/>
        </p:spPr>
        <p:txBody>
          <a:bodyPr/>
          <a:lstStyle>
            <a:lvl1pPr>
              <a:defRPr/>
            </a:lvl1pPr>
          </a:lstStyle>
          <a:p>
            <a:r>
              <a:rPr lang="de-DE" altLang="de-DE"/>
              <a:t>Folie </a:t>
            </a:r>
            <a:fld id="{8E1E9A0C-7B1D-4F91-8B9E-9804693D327F}" type="slidenum">
              <a:rPr lang="de-DE" altLang="de-DE"/>
              <a:pPr/>
              <a:t>‹Nr.›</a:t>
            </a:fld>
            <a:endParaRPr lang="de-DE" altLang="de-DE"/>
          </a:p>
        </p:txBody>
      </p:sp>
    </p:spTree>
    <p:extLst>
      <p:ext uri="{BB962C8B-B14F-4D97-AF65-F5344CB8AC3E}">
        <p14:creationId xmlns:p14="http://schemas.microsoft.com/office/powerpoint/2010/main" val="1962228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nchor="b"/>
          <a:lstStyle>
            <a:lvl1pPr algn="l">
              <a:defRPr sz="2000" b="1"/>
            </a:lvl1pPr>
          </a:lstStyle>
          <a:p>
            <a:r>
              <a:rPr lang="de-DE"/>
              <a:t>Mastertitelformat bearbeiten</a:t>
            </a:r>
            <a:endParaRPr lang="de-DE" dirty="0"/>
          </a:p>
        </p:txBody>
      </p:sp>
      <p:sp>
        <p:nvSpPr>
          <p:cNvPr id="3" name="Inhaltsplatzhalter 2"/>
          <p:cNvSpPr>
            <a:spLocks noGrp="1"/>
          </p:cNvSpPr>
          <p:nvPr>
            <p:ph idx="1"/>
          </p:nvPr>
        </p:nvSpPr>
        <p:spPr>
          <a:xfrm>
            <a:off x="3802063" y="1952624"/>
            <a:ext cx="5162550" cy="41767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p:cNvSpPr>
            <a:spLocks noGrp="1"/>
          </p:cNvSpPr>
          <p:nvPr>
            <p:ph type="body" sz="half" idx="2"/>
          </p:nvPr>
        </p:nvSpPr>
        <p:spPr>
          <a:xfrm>
            <a:off x="684213" y="1952624"/>
            <a:ext cx="3038209" cy="41767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a:extLst>
              <a:ext uri="{FF2B5EF4-FFF2-40B4-BE49-F238E27FC236}">
                <a16:creationId xmlns:a16="http://schemas.microsoft.com/office/drawing/2014/main" id="{65EB1D08-294E-9EFD-D663-F60DDB22E7E4}"/>
              </a:ext>
            </a:extLst>
          </p:cNvPr>
          <p:cNvSpPr>
            <a:spLocks noGrp="1" noChangeArrowheads="1"/>
          </p:cNvSpPr>
          <p:nvPr>
            <p:ph type="dt" sz="half" idx="10"/>
          </p:nvPr>
        </p:nvSpPr>
        <p:spPr>
          <a:ln/>
        </p:spPr>
        <p:txBody>
          <a:bodyPr/>
          <a:lstStyle>
            <a:lvl1pPr>
              <a:defRPr/>
            </a:lvl1pPr>
          </a:lstStyle>
          <a:p>
            <a:pPr>
              <a:defRPr/>
            </a:pPr>
            <a:fld id="{5DD3900E-DDDE-4280-8267-73721D9C779A}" type="datetime4">
              <a:rPr lang="de-DE"/>
              <a:pPr>
                <a:defRPr/>
              </a:pPr>
              <a:t>7. Oktober 2026</a:t>
            </a:fld>
            <a:endParaRPr lang="de-DE" dirty="0"/>
          </a:p>
        </p:txBody>
      </p:sp>
      <p:sp>
        <p:nvSpPr>
          <p:cNvPr id="6" name="Rectangle 5">
            <a:extLst>
              <a:ext uri="{FF2B5EF4-FFF2-40B4-BE49-F238E27FC236}">
                <a16:creationId xmlns:a16="http://schemas.microsoft.com/office/drawing/2014/main" id="{03A3B52C-2927-87B2-9DEF-8451868F0033}"/>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D9338327-2B19-6932-5D1E-6686B3F16AC5}"/>
              </a:ext>
            </a:extLst>
          </p:cNvPr>
          <p:cNvSpPr>
            <a:spLocks noGrp="1" noChangeArrowheads="1"/>
          </p:cNvSpPr>
          <p:nvPr>
            <p:ph type="sldNum" sz="quarter" idx="12"/>
          </p:nvPr>
        </p:nvSpPr>
        <p:spPr>
          <a:ln/>
        </p:spPr>
        <p:txBody>
          <a:bodyPr/>
          <a:lstStyle>
            <a:lvl1pPr>
              <a:defRPr/>
            </a:lvl1pPr>
          </a:lstStyle>
          <a:p>
            <a:r>
              <a:rPr lang="de-DE" altLang="de-DE"/>
              <a:t>Folie </a:t>
            </a:r>
            <a:fld id="{E5A181E9-E3AE-4E79-B236-4675AF0DC944}" type="slidenum">
              <a:rPr lang="de-DE" altLang="de-DE"/>
              <a:pPr/>
              <a:t>‹Nr.›</a:t>
            </a:fld>
            <a:endParaRPr lang="de-DE" altLang="de-DE"/>
          </a:p>
        </p:txBody>
      </p:sp>
    </p:spTree>
    <p:extLst>
      <p:ext uri="{BB962C8B-B14F-4D97-AF65-F5344CB8AC3E}">
        <p14:creationId xmlns:p14="http://schemas.microsoft.com/office/powerpoint/2010/main" val="3381143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937027"/>
            <a:ext cx="5867401" cy="508197"/>
          </a:xfrm>
        </p:spPr>
        <p:txBody>
          <a:bodyPr anchor="b"/>
          <a:lstStyle>
            <a:lvl1pPr algn="l">
              <a:defRPr sz="2000" b="1"/>
            </a:lvl1pPr>
          </a:lstStyle>
          <a:p>
            <a:r>
              <a:rPr lang="de-DE"/>
              <a:t>Mastertitelformat bearbeiten</a:t>
            </a:r>
            <a:endParaRPr lang="de-DE" dirty="0"/>
          </a:p>
        </p:txBody>
      </p:sp>
      <p:sp>
        <p:nvSpPr>
          <p:cNvPr id="3" name="Bildplatzhalter 2"/>
          <p:cNvSpPr>
            <a:spLocks noGrp="1"/>
          </p:cNvSpPr>
          <p:nvPr>
            <p:ph type="pic" idx="1"/>
          </p:nvPr>
        </p:nvSpPr>
        <p:spPr>
          <a:xfrm>
            <a:off x="684212" y="872716"/>
            <a:ext cx="5867401" cy="38548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a:t>Bild durch Klicken auf Symbol hinzufügen</a:t>
            </a:r>
          </a:p>
        </p:txBody>
      </p:sp>
      <p:sp>
        <p:nvSpPr>
          <p:cNvPr id="4" name="Textplatzhalter 3"/>
          <p:cNvSpPr>
            <a:spLocks noGrp="1"/>
          </p:cNvSpPr>
          <p:nvPr>
            <p:ph type="body" sz="half" idx="2"/>
          </p:nvPr>
        </p:nvSpPr>
        <p:spPr>
          <a:xfrm>
            <a:off x="684212" y="5584803"/>
            <a:ext cx="5867401" cy="54453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a:extLst>
              <a:ext uri="{FF2B5EF4-FFF2-40B4-BE49-F238E27FC236}">
                <a16:creationId xmlns:a16="http://schemas.microsoft.com/office/drawing/2014/main" id="{2D4AD6CE-FA7A-802C-0035-A302561F10C0}"/>
              </a:ext>
            </a:extLst>
          </p:cNvPr>
          <p:cNvSpPr>
            <a:spLocks noGrp="1" noChangeArrowheads="1"/>
          </p:cNvSpPr>
          <p:nvPr>
            <p:ph type="dt" sz="half" idx="10"/>
          </p:nvPr>
        </p:nvSpPr>
        <p:spPr>
          <a:ln/>
        </p:spPr>
        <p:txBody>
          <a:bodyPr/>
          <a:lstStyle>
            <a:lvl1pPr>
              <a:defRPr/>
            </a:lvl1pPr>
          </a:lstStyle>
          <a:p>
            <a:pPr>
              <a:defRPr/>
            </a:pPr>
            <a:fld id="{842D609B-B278-4CEC-99AC-4A609B3C80E0}" type="datetime4">
              <a:rPr lang="de-DE"/>
              <a:pPr>
                <a:defRPr/>
              </a:pPr>
              <a:t>7. Oktober 2026</a:t>
            </a:fld>
            <a:endParaRPr lang="de-DE" dirty="0"/>
          </a:p>
        </p:txBody>
      </p:sp>
      <p:sp>
        <p:nvSpPr>
          <p:cNvPr id="6" name="Rectangle 5">
            <a:extLst>
              <a:ext uri="{FF2B5EF4-FFF2-40B4-BE49-F238E27FC236}">
                <a16:creationId xmlns:a16="http://schemas.microsoft.com/office/drawing/2014/main" id="{4819D97F-E971-37CA-E4A9-E68EB7B252A5}"/>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EF8E0851-85BC-14BE-1A31-C82C2D9920FF}"/>
              </a:ext>
            </a:extLst>
          </p:cNvPr>
          <p:cNvSpPr>
            <a:spLocks noGrp="1" noChangeArrowheads="1"/>
          </p:cNvSpPr>
          <p:nvPr>
            <p:ph type="sldNum" sz="quarter" idx="12"/>
          </p:nvPr>
        </p:nvSpPr>
        <p:spPr>
          <a:ln/>
        </p:spPr>
        <p:txBody>
          <a:bodyPr/>
          <a:lstStyle>
            <a:lvl1pPr>
              <a:defRPr/>
            </a:lvl1pPr>
          </a:lstStyle>
          <a:p>
            <a:r>
              <a:rPr lang="de-DE" altLang="de-DE"/>
              <a:t>Folie </a:t>
            </a:r>
            <a:fld id="{CB5087F3-6C5D-4186-9671-7281CC90D70B}" type="slidenum">
              <a:rPr lang="de-DE" altLang="de-DE"/>
              <a:pPr/>
              <a:t>‹Nr.›</a:t>
            </a:fld>
            <a:endParaRPr lang="de-DE" altLang="de-DE"/>
          </a:p>
        </p:txBody>
      </p:sp>
    </p:spTree>
    <p:extLst>
      <p:ext uri="{BB962C8B-B14F-4D97-AF65-F5344CB8AC3E}">
        <p14:creationId xmlns:p14="http://schemas.microsoft.com/office/powerpoint/2010/main" val="677931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w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Grafik 9" descr="tourismus_2.wmf">
            <a:extLst>
              <a:ext uri="{FF2B5EF4-FFF2-40B4-BE49-F238E27FC236}">
                <a16:creationId xmlns:a16="http://schemas.microsoft.com/office/drawing/2014/main" id="{0F5E66E5-247A-62EE-81FF-3B3983EF8013}"/>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9827781C-BBE7-A883-AD65-3F5A64DB3EF5}"/>
              </a:ext>
            </a:extLst>
          </p:cNvPr>
          <p:cNvSpPr>
            <a:spLocks noGrp="1" noChangeArrowheads="1"/>
          </p:cNvSpPr>
          <p:nvPr>
            <p:ph type="title"/>
          </p:nvPr>
        </p:nvSpPr>
        <p:spPr bwMode="auto">
          <a:xfrm>
            <a:off x="684213" y="441325"/>
            <a:ext cx="58674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Titelmasterformat durch Klicken bearbeiten</a:t>
            </a:r>
          </a:p>
        </p:txBody>
      </p:sp>
      <p:sp>
        <p:nvSpPr>
          <p:cNvPr id="1028" name="Rectangle 3">
            <a:extLst>
              <a:ext uri="{FF2B5EF4-FFF2-40B4-BE49-F238E27FC236}">
                <a16:creationId xmlns:a16="http://schemas.microsoft.com/office/drawing/2014/main" id="{71F22237-1AAE-DD22-CCCF-0EFC405686AB}"/>
              </a:ext>
            </a:extLst>
          </p:cNvPr>
          <p:cNvSpPr>
            <a:spLocks noGrp="1" noChangeArrowheads="1"/>
          </p:cNvSpPr>
          <p:nvPr>
            <p:ph type="body" idx="1"/>
          </p:nvPr>
        </p:nvSpPr>
        <p:spPr bwMode="auto">
          <a:xfrm>
            <a:off x="684213" y="1952625"/>
            <a:ext cx="8280400"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2" name="Rectangle 4">
            <a:extLst>
              <a:ext uri="{FF2B5EF4-FFF2-40B4-BE49-F238E27FC236}">
                <a16:creationId xmlns:a16="http://schemas.microsoft.com/office/drawing/2014/main" id="{D3835946-1F96-F1C1-CE5B-07AD88D8A64C}"/>
              </a:ext>
            </a:extLst>
          </p:cNvPr>
          <p:cNvSpPr>
            <a:spLocks noGrp="1" noChangeArrowheads="1"/>
          </p:cNvSpPr>
          <p:nvPr>
            <p:ph type="dt" sz="half" idx="2"/>
          </p:nvPr>
        </p:nvSpPr>
        <p:spPr bwMode="auto">
          <a:xfrm>
            <a:off x="684213" y="6416675"/>
            <a:ext cx="1906587"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eaLnBrk="1" hangingPunct="1">
              <a:defRPr sz="1200">
                <a:solidFill>
                  <a:schemeClr val="bg1">
                    <a:lumMod val="50000"/>
                  </a:schemeClr>
                </a:solidFill>
                <a:latin typeface="Arial" charset="0"/>
              </a:defRPr>
            </a:lvl1pPr>
          </a:lstStyle>
          <a:p>
            <a:pPr>
              <a:defRPr/>
            </a:pPr>
            <a:fld id="{368BBF6B-D190-4EBF-AF9F-6A7CB5FF2407}" type="datetime4">
              <a:rPr lang="de-DE"/>
              <a:pPr>
                <a:defRPr/>
              </a:pPr>
              <a:t>7. Oktober 2026</a:t>
            </a:fld>
            <a:endParaRPr lang="de-DE" dirty="0"/>
          </a:p>
        </p:txBody>
      </p:sp>
      <p:sp>
        <p:nvSpPr>
          <p:cNvPr id="1029" name="Rectangle 5">
            <a:extLst>
              <a:ext uri="{FF2B5EF4-FFF2-40B4-BE49-F238E27FC236}">
                <a16:creationId xmlns:a16="http://schemas.microsoft.com/office/drawing/2014/main" id="{A583889E-53D2-1B04-0E18-A9126638350F}"/>
              </a:ext>
            </a:extLst>
          </p:cNvPr>
          <p:cNvSpPr>
            <a:spLocks noGrp="1" noChangeArrowheads="1"/>
          </p:cNvSpPr>
          <p:nvPr>
            <p:ph type="ftr" sz="quarter" idx="3"/>
          </p:nvPr>
        </p:nvSpPr>
        <p:spPr bwMode="auto">
          <a:xfrm>
            <a:off x="3386138" y="6416675"/>
            <a:ext cx="3022600"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eaLnBrk="1" hangingPunct="1">
              <a:defRPr sz="1200">
                <a:solidFill>
                  <a:schemeClr val="bg1">
                    <a:lumMod val="50000"/>
                  </a:schemeClr>
                </a:solidFill>
                <a:latin typeface="Arial" charset="0"/>
              </a:defRPr>
            </a:lvl1pPr>
          </a:lstStyle>
          <a:p>
            <a:pPr>
              <a:defRPr/>
            </a:pPr>
            <a:r>
              <a:rPr lang="de-DE"/>
              <a:t>Name des Vortragenden</a:t>
            </a:r>
            <a:endParaRPr lang="de-DE" dirty="0"/>
          </a:p>
        </p:txBody>
      </p:sp>
      <p:sp>
        <p:nvSpPr>
          <p:cNvPr id="1030" name="Rectangle 6">
            <a:extLst>
              <a:ext uri="{FF2B5EF4-FFF2-40B4-BE49-F238E27FC236}">
                <a16:creationId xmlns:a16="http://schemas.microsoft.com/office/drawing/2014/main" id="{1CB6A3F8-340F-AEE8-FA3F-E3041A144EC0}"/>
              </a:ext>
            </a:extLst>
          </p:cNvPr>
          <p:cNvSpPr>
            <a:spLocks noGrp="1" noChangeArrowheads="1"/>
          </p:cNvSpPr>
          <p:nvPr>
            <p:ph type="sldNum" sz="quarter" idx="4"/>
          </p:nvPr>
        </p:nvSpPr>
        <p:spPr bwMode="auto">
          <a:xfrm>
            <a:off x="7056438" y="6426200"/>
            <a:ext cx="1908175"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eaLnBrk="1" hangingPunct="1">
              <a:defRPr sz="1200">
                <a:solidFill>
                  <a:srgbClr val="7F7F7F"/>
                </a:solidFill>
              </a:defRPr>
            </a:lvl1pPr>
          </a:lstStyle>
          <a:p>
            <a:r>
              <a:rPr lang="de-DE" altLang="de-DE"/>
              <a:t>Folie </a:t>
            </a:r>
            <a:fld id="{93B1E491-FF50-41CB-8AF1-46CF62718CF1}" type="slidenum">
              <a:rPr lang="de-DE" altLang="de-DE"/>
              <a:pPr/>
              <a:t>‹Nr.›</a:t>
            </a:fld>
            <a:endParaRPr lang="de-DE" altLang="de-DE"/>
          </a:p>
        </p:txBody>
      </p:sp>
    </p:spTree>
  </p:cSld>
  <p:clrMap bg1="lt1" tx1="dk1" bg2="lt2" tx2="dk2" accent1="accent1" accent2="accent2" accent3="accent3" accent4="accent4" accent5="accent5" accent6="accent6" hlink="hlink" folHlink="folHlink"/>
  <p:sldLayoutIdLst>
    <p:sldLayoutId id="2147483797"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Lst>
  <p:hf hdr="0"/>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200" algn="l" rtl="0" eaLnBrk="1" fontAlgn="base" hangingPunct="1">
        <a:spcBef>
          <a:spcPct val="0"/>
        </a:spcBef>
        <a:spcAft>
          <a:spcPct val="0"/>
        </a:spcAft>
        <a:defRPr sz="2800" b="1">
          <a:solidFill>
            <a:schemeClr val="tx2"/>
          </a:solidFill>
          <a:latin typeface="Arial" charset="0"/>
        </a:defRPr>
      </a:lvl6pPr>
      <a:lvl7pPr marL="914400" algn="l" rtl="0" eaLnBrk="1" fontAlgn="base" hangingPunct="1">
        <a:spcBef>
          <a:spcPct val="0"/>
        </a:spcBef>
        <a:spcAft>
          <a:spcPct val="0"/>
        </a:spcAft>
        <a:defRPr sz="2800" b="1">
          <a:solidFill>
            <a:schemeClr val="tx2"/>
          </a:solidFill>
          <a:latin typeface="Arial" charset="0"/>
        </a:defRPr>
      </a:lvl7pPr>
      <a:lvl8pPr marL="1371600" algn="l" rtl="0" eaLnBrk="1" fontAlgn="base" hangingPunct="1">
        <a:spcBef>
          <a:spcPct val="0"/>
        </a:spcBef>
        <a:spcAft>
          <a:spcPct val="0"/>
        </a:spcAft>
        <a:defRPr sz="2800" b="1">
          <a:solidFill>
            <a:schemeClr val="tx2"/>
          </a:solidFill>
          <a:latin typeface="Arial" charset="0"/>
        </a:defRPr>
      </a:lvl8pPr>
      <a:lvl9pPr marL="1828800" algn="l" rtl="0" eaLnBrk="1" fontAlgn="base" hangingPunct="1">
        <a:spcBef>
          <a:spcPct val="0"/>
        </a:spcBef>
        <a:spcAft>
          <a:spcPct val="0"/>
        </a:spcAft>
        <a:defRPr sz="2800" b="1">
          <a:solidFill>
            <a:schemeClr val="tx2"/>
          </a:solidFill>
          <a:latin typeface="Arial" charset="0"/>
        </a:defRPr>
      </a:lvl9pPr>
    </p:titleStyle>
    <p:bodyStyle>
      <a:lvl1pPr marL="342900" indent="-342900" algn="l" rtl="0" eaLnBrk="1" fontAlgn="base" hangingPunct="1">
        <a:spcBef>
          <a:spcPct val="20000"/>
        </a:spcBef>
        <a:spcAft>
          <a:spcPct val="0"/>
        </a:spcAft>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Font typeface="Wingdings" panose="05000000000000000000" pitchFamily="2" charset="2"/>
        <a:buChar char="§"/>
        <a:defRPr sz="2400">
          <a:solidFill>
            <a:schemeClr val="tx1"/>
          </a:solidFill>
          <a:latin typeface="+mn-lt"/>
        </a:defRPr>
      </a:lvl2pPr>
      <a:lvl3pPr marL="1143000" indent="-228600" algn="l" rtl="0" eaLnBrk="1" fontAlgn="base" hangingPunct="1">
        <a:spcBef>
          <a:spcPct val="20000"/>
        </a:spcBef>
        <a:spcAft>
          <a:spcPct val="0"/>
        </a:spcAft>
        <a:defRPr sz="2000">
          <a:solidFill>
            <a:schemeClr val="tx1"/>
          </a:solidFill>
          <a:latin typeface="+mn-lt"/>
        </a:defRPr>
      </a:lvl3pPr>
      <a:lvl4pPr marL="1600200" indent="-228600" algn="l" rtl="0" eaLnBrk="1" fontAlgn="base" hangingPunct="1">
        <a:spcBef>
          <a:spcPct val="20000"/>
        </a:spcBef>
        <a:spcAft>
          <a:spcPct val="0"/>
        </a:spcAft>
        <a:defRPr sz="2000">
          <a:solidFill>
            <a:schemeClr val="tx1"/>
          </a:solidFill>
          <a:latin typeface="+mn-lt"/>
        </a:defRPr>
      </a:lvl4pPr>
      <a:lvl5pPr marL="2057400" indent="-228600" algn="l" rtl="0" eaLnBrk="1" fontAlgn="base" hangingPunct="1">
        <a:spcBef>
          <a:spcPct val="20000"/>
        </a:spcBef>
        <a:spcAft>
          <a:spcPct val="0"/>
        </a:spcAft>
        <a:defRPr sz="2000">
          <a:solidFill>
            <a:schemeClr val="tx1"/>
          </a:solidFill>
          <a:latin typeface="+mn-lt"/>
        </a:defRPr>
      </a:lvl5pPr>
      <a:lvl6pPr marL="2514600" indent="-228600" algn="l" rtl="0" eaLnBrk="1" fontAlgn="base" hangingPunct="1">
        <a:spcBef>
          <a:spcPct val="20000"/>
        </a:spcBef>
        <a:spcAft>
          <a:spcPct val="0"/>
        </a:spcAft>
        <a:defRPr sz="2000">
          <a:solidFill>
            <a:schemeClr val="tx1"/>
          </a:solidFill>
          <a:latin typeface="+mn-lt"/>
        </a:defRPr>
      </a:lvl6pPr>
      <a:lvl7pPr marL="2971800" indent="-228600" algn="l" rtl="0" eaLnBrk="1" fontAlgn="base" hangingPunct="1">
        <a:spcBef>
          <a:spcPct val="20000"/>
        </a:spcBef>
        <a:spcAft>
          <a:spcPct val="0"/>
        </a:spcAft>
        <a:defRPr sz="2000">
          <a:solidFill>
            <a:schemeClr val="tx1"/>
          </a:solidFill>
          <a:latin typeface="+mn-lt"/>
        </a:defRPr>
      </a:lvl7pPr>
      <a:lvl8pPr marL="3429000" indent="-228600" algn="l" rtl="0" eaLnBrk="1" fontAlgn="base" hangingPunct="1">
        <a:spcBef>
          <a:spcPct val="20000"/>
        </a:spcBef>
        <a:spcAft>
          <a:spcPct val="0"/>
        </a:spcAft>
        <a:defRPr sz="2000">
          <a:solidFill>
            <a:schemeClr val="tx1"/>
          </a:solidFill>
          <a:latin typeface="+mn-lt"/>
        </a:defRPr>
      </a:lvl8pPr>
      <a:lvl9pPr marL="3886200" indent="-228600" algn="l" rtl="0" eaLnBrk="1" fontAlgn="base" hangingPunct="1">
        <a:spcBef>
          <a:spcPct val="20000"/>
        </a:spcBef>
        <a:spcAft>
          <a:spcPct val="0"/>
        </a:spcAft>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559F17F3-4F6F-EB2D-8D7B-350939506390}"/>
              </a:ext>
            </a:extLst>
          </p:cNvPr>
          <p:cNvSpPr>
            <a:spLocks noGrp="1" noChangeArrowheads="1"/>
          </p:cNvSpPr>
          <p:nvPr>
            <p:ph type="subTitle" idx="1"/>
          </p:nvPr>
        </p:nvSpPr>
        <p:spPr>
          <a:xfrm>
            <a:off x="684213" y="3213100"/>
            <a:ext cx="8280400" cy="720725"/>
          </a:xfrm>
        </p:spPr>
        <p:txBody>
          <a:bodyPr/>
          <a:lstStyle/>
          <a:p>
            <a:endParaRPr lang="de-DE" altLang="de-DE"/>
          </a:p>
        </p:txBody>
      </p:sp>
      <p:sp>
        <p:nvSpPr>
          <p:cNvPr id="4099" name="Rectangle 2">
            <a:extLst>
              <a:ext uri="{FF2B5EF4-FFF2-40B4-BE49-F238E27FC236}">
                <a16:creationId xmlns:a16="http://schemas.microsoft.com/office/drawing/2014/main" id="{C174C8A2-887D-8DD3-4BCB-20359C02BE1B}"/>
              </a:ext>
            </a:extLst>
          </p:cNvPr>
          <p:cNvSpPr>
            <a:spLocks noGrp="1" noChangeArrowheads="1"/>
          </p:cNvSpPr>
          <p:nvPr>
            <p:ph type="ctrTitle"/>
          </p:nvPr>
        </p:nvSpPr>
        <p:spPr>
          <a:xfrm>
            <a:off x="684213" y="1952625"/>
            <a:ext cx="8280400" cy="1081088"/>
          </a:xfrm>
        </p:spPr>
        <p:txBody>
          <a:bodyPr/>
          <a:lstStyle/>
          <a:p>
            <a:r>
              <a:rPr lang="de-DE" altLang="de-DE" sz="2800" dirty="0"/>
              <a:t>Bericht zu Fördersituation im Natur- und Klimaschutz</a:t>
            </a:r>
          </a:p>
        </p:txBody>
      </p:sp>
      <p:sp>
        <p:nvSpPr>
          <p:cNvPr id="4" name="Rectangle 2">
            <a:extLst>
              <a:ext uri="{FF2B5EF4-FFF2-40B4-BE49-F238E27FC236}">
                <a16:creationId xmlns:a16="http://schemas.microsoft.com/office/drawing/2014/main" id="{A30A13FE-5B5B-244B-347E-2EA5B0827691}"/>
              </a:ext>
            </a:extLst>
          </p:cNvPr>
          <p:cNvSpPr txBox="1">
            <a:spLocks noChangeArrowheads="1"/>
          </p:cNvSpPr>
          <p:nvPr/>
        </p:nvSpPr>
        <p:spPr bwMode="auto">
          <a:xfrm>
            <a:off x="3384550" y="5060950"/>
            <a:ext cx="5394325" cy="636588"/>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3900" b="1" kern="0" dirty="0">
                <a:solidFill>
                  <a:schemeClr val="tx1"/>
                </a:solidFill>
                <a:latin typeface="+mj-lt"/>
                <a:ea typeface="+mj-ea"/>
                <a:cs typeface="+mj-cs"/>
              </a:rPr>
              <a:t>Umwelt</a:t>
            </a:r>
            <a:endParaRPr lang="de-DE" sz="3900" kern="0" dirty="0">
              <a:solidFill>
                <a:schemeClr val="tx1"/>
              </a:solidFill>
              <a:latin typeface="+mj-lt"/>
              <a:ea typeface="+mj-ea"/>
              <a:cs typeface="+mj-cs"/>
            </a:endParaRPr>
          </a:p>
        </p:txBody>
      </p:sp>
      <p:sp>
        <p:nvSpPr>
          <p:cNvPr id="5" name="Rectangle 2">
            <a:extLst>
              <a:ext uri="{FF2B5EF4-FFF2-40B4-BE49-F238E27FC236}">
                <a16:creationId xmlns:a16="http://schemas.microsoft.com/office/drawing/2014/main" id="{178DCD72-90E2-D9BD-82F0-0F0F38031553}"/>
              </a:ext>
            </a:extLst>
          </p:cNvPr>
          <p:cNvSpPr txBox="1">
            <a:spLocks noChangeArrowheads="1"/>
          </p:cNvSpPr>
          <p:nvPr/>
        </p:nvSpPr>
        <p:spPr bwMode="auto">
          <a:xfrm>
            <a:off x="3708400" y="5694363"/>
            <a:ext cx="5072063" cy="287337"/>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1800" b="1" kern="0" dirty="0">
                <a:solidFill>
                  <a:schemeClr val="tx1"/>
                </a:solidFill>
                <a:latin typeface="+mj-lt"/>
                <a:ea typeface="+mj-ea"/>
                <a:cs typeface="+mj-cs"/>
              </a:rPr>
              <a:t>landkreis-pfaffenhofen</a:t>
            </a:r>
            <a:r>
              <a:rPr lang="de-DE" sz="1800" kern="0" dirty="0">
                <a:solidFill>
                  <a:schemeClr val="tx1"/>
                </a:solidFill>
                <a:latin typeface="+mj-lt"/>
                <a:ea typeface="+mj-ea"/>
                <a:cs typeface="+mj-cs"/>
              </a:rPr>
              <a:t>.de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475CB587-470F-49DB-F7A0-7DEE02626D16}"/>
              </a:ext>
            </a:extLst>
          </p:cNvPr>
          <p:cNvSpPr>
            <a:spLocks noGrp="1"/>
          </p:cNvSpPr>
          <p:nvPr>
            <p:ph type="dt" sz="quarter" idx="10"/>
          </p:nvPr>
        </p:nvSpPr>
        <p:spPr/>
        <p:txBody>
          <a:bodyPr/>
          <a:lstStyle/>
          <a:p>
            <a:pPr>
              <a:defRPr/>
            </a:pPr>
            <a:fld id="{80F6CD01-1206-41CE-A1AB-204949BAB4BF}" type="datetime4">
              <a:rPr lang="de-DE"/>
              <a:pPr>
                <a:defRPr/>
              </a:pPr>
              <a:t>7. Oktober 2026</a:t>
            </a:fld>
            <a:endParaRPr lang="de-DE"/>
          </a:p>
        </p:txBody>
      </p:sp>
      <p:sp>
        <p:nvSpPr>
          <p:cNvPr id="4099" name="Fußzeilenplatzhalter 4">
            <a:extLst>
              <a:ext uri="{FF2B5EF4-FFF2-40B4-BE49-F238E27FC236}">
                <a16:creationId xmlns:a16="http://schemas.microsoft.com/office/drawing/2014/main" id="{E915A0F5-A2B2-F174-CD4A-FE21AD19E783}"/>
              </a:ext>
            </a:extLst>
          </p:cNvPr>
          <p:cNvSpPr>
            <a:spLocks noGrp="1"/>
          </p:cNvSpPr>
          <p:nvPr>
            <p:ph type="ftr" sz="quarter" idx="11"/>
          </p:nvPr>
        </p:nvSpPr>
        <p:spPr/>
        <p:txBody>
          <a:bodyPr/>
          <a:lstStyle/>
          <a:p>
            <a:pPr>
              <a:defRPr/>
            </a:pPr>
            <a:r>
              <a:rPr lang="de-DE" dirty="0"/>
              <a:t>Gudrun Bosch </a:t>
            </a:r>
          </a:p>
        </p:txBody>
      </p:sp>
      <p:sp>
        <p:nvSpPr>
          <p:cNvPr id="6148" name="Foliennummernplatzhalter 5">
            <a:extLst>
              <a:ext uri="{FF2B5EF4-FFF2-40B4-BE49-F238E27FC236}">
                <a16:creationId xmlns:a16="http://schemas.microsoft.com/office/drawing/2014/main" id="{F2196E0D-98FB-5851-A13B-BA2D9FD1498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fontAlgn="base">
              <a:spcBef>
                <a:spcPct val="20000"/>
              </a:spcBef>
              <a:spcAft>
                <a:spcPct val="0"/>
              </a:spcAft>
              <a:defRPr sz="2000">
                <a:solidFill>
                  <a:schemeClr val="tx1"/>
                </a:solidFill>
                <a:latin typeface="Arial" panose="020B0604020202020204" pitchFamily="34" charset="0"/>
              </a:defRPr>
            </a:lvl6pPr>
            <a:lvl7pPr marL="2971800" indent="-228600" fontAlgn="base">
              <a:spcBef>
                <a:spcPct val="20000"/>
              </a:spcBef>
              <a:spcAft>
                <a:spcPct val="0"/>
              </a:spcAft>
              <a:defRPr sz="2000">
                <a:solidFill>
                  <a:schemeClr val="tx1"/>
                </a:solidFill>
                <a:latin typeface="Arial" panose="020B0604020202020204" pitchFamily="34" charset="0"/>
              </a:defRPr>
            </a:lvl7pPr>
            <a:lvl8pPr marL="3429000" indent="-228600" fontAlgn="base">
              <a:spcBef>
                <a:spcPct val="20000"/>
              </a:spcBef>
              <a:spcAft>
                <a:spcPct val="0"/>
              </a:spcAft>
              <a:defRPr sz="2000">
                <a:solidFill>
                  <a:schemeClr val="tx1"/>
                </a:solidFill>
                <a:latin typeface="Arial" panose="020B0604020202020204" pitchFamily="34" charset="0"/>
              </a:defRPr>
            </a:lvl8pPr>
            <a:lvl9pPr marL="3886200" indent="-228600" fontAlgn="base">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779BBDCA-C1C8-4737-A4A8-E771C812022E}" type="slidenum">
              <a:rPr lang="de-DE" altLang="de-DE" sz="1200">
                <a:solidFill>
                  <a:srgbClr val="7F7F7F"/>
                </a:solidFill>
              </a:rPr>
              <a:pPr>
                <a:spcBef>
                  <a:spcPct val="0"/>
                </a:spcBef>
              </a:pPr>
              <a:t>2</a:t>
            </a:fld>
            <a:endParaRPr lang="de-DE" altLang="de-DE" sz="1200">
              <a:solidFill>
                <a:srgbClr val="7F7F7F"/>
              </a:solidFill>
            </a:endParaRPr>
          </a:p>
        </p:txBody>
      </p:sp>
      <p:sp>
        <p:nvSpPr>
          <p:cNvPr id="6149" name="Rectangle 2">
            <a:extLst>
              <a:ext uri="{FF2B5EF4-FFF2-40B4-BE49-F238E27FC236}">
                <a16:creationId xmlns:a16="http://schemas.microsoft.com/office/drawing/2014/main" id="{A2913B5E-BB2B-9CBB-6A72-4BC9680BE963}"/>
              </a:ext>
            </a:extLst>
          </p:cNvPr>
          <p:cNvSpPr>
            <a:spLocks noGrp="1" noChangeArrowheads="1"/>
          </p:cNvSpPr>
          <p:nvPr>
            <p:ph type="title"/>
          </p:nvPr>
        </p:nvSpPr>
        <p:spPr/>
        <p:txBody>
          <a:bodyPr/>
          <a:lstStyle/>
          <a:p>
            <a:r>
              <a:rPr lang="de-DE" altLang="de-DE" dirty="0"/>
              <a:t>Bayerischer Naturschutzfonds </a:t>
            </a:r>
          </a:p>
        </p:txBody>
      </p:sp>
      <p:sp>
        <p:nvSpPr>
          <p:cNvPr id="6150" name="Rectangle 3">
            <a:extLst>
              <a:ext uri="{FF2B5EF4-FFF2-40B4-BE49-F238E27FC236}">
                <a16:creationId xmlns:a16="http://schemas.microsoft.com/office/drawing/2014/main" id="{72B81FE7-163D-BF7C-DF9D-8538A1CC1EC4}"/>
              </a:ext>
            </a:extLst>
          </p:cNvPr>
          <p:cNvSpPr>
            <a:spLocks noGrp="1" noChangeArrowheads="1"/>
          </p:cNvSpPr>
          <p:nvPr>
            <p:ph type="body" idx="1"/>
          </p:nvPr>
        </p:nvSpPr>
        <p:spPr/>
        <p:txBody>
          <a:bodyPr/>
          <a:lstStyle/>
          <a:p>
            <a:r>
              <a:rPr lang="de-DE" altLang="de-DE" dirty="0"/>
              <a:t>Der Bayerische Naturschutzfonds fördert gemäß seiner Satzung Bestrebungen für die Erhaltung der natürlichen Umwelt und der natürlichen Lebensgrundlagen und trägt zur Aufbringung der benötigten Mittel bei.</a:t>
            </a:r>
            <a:br>
              <a:rPr lang="de-DE" altLang="de-DE" dirty="0"/>
            </a:br>
            <a:endParaRPr lang="de-DE" altLang="de-DE" dirty="0"/>
          </a:p>
          <a:p>
            <a:r>
              <a:rPr lang="de-DE" altLang="de-DE" dirty="0"/>
              <a:t>Höchst-Fördersatz beträgt 75%, über die Anträge entscheidet der Stiftungsrat.</a:t>
            </a:r>
          </a:p>
          <a:p>
            <a:endParaRPr lang="de-DE" altLang="de-DE" dirty="0"/>
          </a:p>
          <a:p>
            <a:r>
              <a:rPr lang="de-DE" altLang="de-DE" dirty="0"/>
              <a:t>Aktuell läuft Antrag auf Förderung Grunderwerb am Windsberg.</a:t>
            </a:r>
          </a:p>
          <a:p>
            <a:br>
              <a:rPr lang="de-DE" altLang="de-DE" dirty="0"/>
            </a:br>
            <a:br>
              <a:rPr lang="de-DE" altLang="de-DE" dirty="0"/>
            </a:br>
            <a:endParaRPr lang="de-DE" altLang="de-DE"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8AB524-7AE4-1383-D60E-68C8F4E51159}"/>
              </a:ext>
            </a:extLst>
          </p:cNvPr>
          <p:cNvSpPr>
            <a:spLocks noGrp="1"/>
          </p:cNvSpPr>
          <p:nvPr>
            <p:ph type="title"/>
          </p:nvPr>
        </p:nvSpPr>
        <p:spPr/>
        <p:txBody>
          <a:bodyPr/>
          <a:lstStyle/>
          <a:p>
            <a:r>
              <a:rPr lang="de-DE" dirty="0"/>
              <a:t>Ersatzgeldkonto</a:t>
            </a:r>
          </a:p>
        </p:txBody>
      </p:sp>
      <p:sp>
        <p:nvSpPr>
          <p:cNvPr id="3" name="Inhaltsplatzhalter 2">
            <a:extLst>
              <a:ext uri="{FF2B5EF4-FFF2-40B4-BE49-F238E27FC236}">
                <a16:creationId xmlns:a16="http://schemas.microsoft.com/office/drawing/2014/main" id="{75428984-4330-56A4-D75F-7E85C61198F7}"/>
              </a:ext>
            </a:extLst>
          </p:cNvPr>
          <p:cNvSpPr>
            <a:spLocks noGrp="1"/>
          </p:cNvSpPr>
          <p:nvPr>
            <p:ph idx="1"/>
          </p:nvPr>
        </p:nvSpPr>
        <p:spPr>
          <a:xfrm>
            <a:off x="684213" y="1628800"/>
            <a:ext cx="8280400" cy="4680519"/>
          </a:xfrm>
        </p:spPr>
        <p:txBody>
          <a:bodyPr/>
          <a:lstStyle/>
          <a:p>
            <a:r>
              <a:rPr lang="de-DE" dirty="0"/>
              <a:t>Jeder Landkreis hat ein eigenes Ersatzgeldkonto, das vom Bayerischen Naturschutzfonds verwaltet wird.</a:t>
            </a:r>
            <a:br>
              <a:rPr lang="de-DE" dirty="0"/>
            </a:br>
            <a:endParaRPr lang="de-DE" dirty="0"/>
          </a:p>
          <a:p>
            <a:r>
              <a:rPr lang="de-DE" dirty="0"/>
              <a:t>Auf dieses Konto fließen Gelder von Vorhaben, dessen Beeinträchtigungen nicht ausgeglichen oder ersetzt werden können, z.B. das Landschaftsbild bei der Errichtung von Windenergieanlagen. </a:t>
            </a:r>
          </a:p>
          <a:p>
            <a:endParaRPr lang="de-DE" dirty="0"/>
          </a:p>
          <a:p>
            <a:r>
              <a:rPr lang="de-DE" dirty="0"/>
              <a:t>Wenn Landkreise ihre Gelder nicht aufbrauchen, fließen diese nach 2 Jahren in ein „Poolkonto“, die UNBs können sich mit Projekten für die Zuweisung der Gelder bewerben.</a:t>
            </a:r>
          </a:p>
        </p:txBody>
      </p:sp>
      <p:sp>
        <p:nvSpPr>
          <p:cNvPr id="4" name="Datumsplatzhalter 3">
            <a:extLst>
              <a:ext uri="{FF2B5EF4-FFF2-40B4-BE49-F238E27FC236}">
                <a16:creationId xmlns:a16="http://schemas.microsoft.com/office/drawing/2014/main" id="{588A8708-3618-F1BA-8442-A7AE99D8EE69}"/>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9D09CBA3-FAE2-D85C-A973-E4508387621F}"/>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312189C2-5714-16A8-67DF-1584371677B5}"/>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3</a:t>
            </a:fld>
            <a:endParaRPr lang="de-DE" altLang="de-DE"/>
          </a:p>
        </p:txBody>
      </p:sp>
    </p:spTree>
    <p:extLst>
      <p:ext uri="{BB962C8B-B14F-4D97-AF65-F5344CB8AC3E}">
        <p14:creationId xmlns:p14="http://schemas.microsoft.com/office/powerpoint/2010/main" val="3626785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2D4EB4-1A69-7A11-4BF7-BEBC2F4DF090}"/>
              </a:ext>
            </a:extLst>
          </p:cNvPr>
          <p:cNvSpPr>
            <a:spLocks noGrp="1"/>
          </p:cNvSpPr>
          <p:nvPr>
            <p:ph type="title"/>
          </p:nvPr>
        </p:nvSpPr>
        <p:spPr/>
        <p:txBody>
          <a:bodyPr/>
          <a:lstStyle/>
          <a:p>
            <a:r>
              <a:rPr lang="de-DE" dirty="0"/>
              <a:t>Landschaftspflege- und Naturpark-Richtlinien (LNPR)  </a:t>
            </a:r>
          </a:p>
        </p:txBody>
      </p:sp>
      <p:sp>
        <p:nvSpPr>
          <p:cNvPr id="3" name="Inhaltsplatzhalter 2">
            <a:extLst>
              <a:ext uri="{FF2B5EF4-FFF2-40B4-BE49-F238E27FC236}">
                <a16:creationId xmlns:a16="http://schemas.microsoft.com/office/drawing/2014/main" id="{DA723BD4-221B-CC9C-A383-726EFBBC4EB8}"/>
              </a:ext>
            </a:extLst>
          </p:cNvPr>
          <p:cNvSpPr>
            <a:spLocks noGrp="1"/>
          </p:cNvSpPr>
          <p:nvPr>
            <p:ph idx="1"/>
          </p:nvPr>
        </p:nvSpPr>
        <p:spPr/>
        <p:txBody>
          <a:bodyPr/>
          <a:lstStyle/>
          <a:p>
            <a:r>
              <a:rPr lang="de-DE" dirty="0"/>
              <a:t>Früher war Antragstellung ganzjährig möglich.</a:t>
            </a:r>
          </a:p>
          <a:p>
            <a:endParaRPr lang="de-DE" dirty="0"/>
          </a:p>
          <a:p>
            <a:r>
              <a:rPr lang="de-DE" dirty="0"/>
              <a:t>Nun 2 Antragsphasen („Tranchen“) im Frühjahr und Herbst mit fester Mittelzuweisung an Landkreise, darin enthalten ist ein Sockelbetrag für den LPV.</a:t>
            </a:r>
            <a:br>
              <a:rPr lang="de-DE" dirty="0"/>
            </a:br>
            <a:endParaRPr lang="de-DE" dirty="0"/>
          </a:p>
          <a:p>
            <a:r>
              <a:rPr lang="de-DE" dirty="0"/>
              <a:t>Negativliste des StMUV zu nicht förderfähigen Maßnahmen, darunter Grunderwerb, mehrjährige Anträge oder Entbuschungen . </a:t>
            </a:r>
          </a:p>
        </p:txBody>
      </p:sp>
      <p:sp>
        <p:nvSpPr>
          <p:cNvPr id="4" name="Datumsplatzhalter 3">
            <a:extLst>
              <a:ext uri="{FF2B5EF4-FFF2-40B4-BE49-F238E27FC236}">
                <a16:creationId xmlns:a16="http://schemas.microsoft.com/office/drawing/2014/main" id="{5DCCF3BF-4AD0-E44A-953E-06D8525DAE15}"/>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81C9815D-E9D8-51AB-F28B-859937A07EE3}"/>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13C95FC2-B81D-47C3-F7F2-AC5CED373C96}"/>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4</a:t>
            </a:fld>
            <a:endParaRPr lang="de-DE" altLang="de-DE"/>
          </a:p>
        </p:txBody>
      </p:sp>
    </p:spTree>
    <p:extLst>
      <p:ext uri="{BB962C8B-B14F-4D97-AF65-F5344CB8AC3E}">
        <p14:creationId xmlns:p14="http://schemas.microsoft.com/office/powerpoint/2010/main" val="4123164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4CD217-91B5-A7DC-EE75-FD97A9079AAA}"/>
              </a:ext>
            </a:extLst>
          </p:cNvPr>
          <p:cNvSpPr>
            <a:spLocks noGrp="1"/>
          </p:cNvSpPr>
          <p:nvPr>
            <p:ph type="title"/>
          </p:nvPr>
        </p:nvSpPr>
        <p:spPr/>
        <p:txBody>
          <a:bodyPr/>
          <a:lstStyle/>
          <a:p>
            <a:r>
              <a:rPr lang="de-DE" dirty="0"/>
              <a:t>Europäischer Fonds für regionale Entwicklung  (EFRE)</a:t>
            </a:r>
          </a:p>
        </p:txBody>
      </p:sp>
      <p:sp>
        <p:nvSpPr>
          <p:cNvPr id="3" name="Inhaltsplatzhalter 2">
            <a:extLst>
              <a:ext uri="{FF2B5EF4-FFF2-40B4-BE49-F238E27FC236}">
                <a16:creationId xmlns:a16="http://schemas.microsoft.com/office/drawing/2014/main" id="{E8BEC36B-7F76-7F42-F89B-48AFFD0D4DBD}"/>
              </a:ext>
            </a:extLst>
          </p:cNvPr>
          <p:cNvSpPr>
            <a:spLocks noGrp="1"/>
          </p:cNvSpPr>
          <p:nvPr>
            <p:ph idx="1"/>
          </p:nvPr>
        </p:nvSpPr>
        <p:spPr/>
        <p:txBody>
          <a:bodyPr/>
          <a:lstStyle/>
          <a:p>
            <a:r>
              <a:rPr lang="de-DE" sz="2200" dirty="0"/>
              <a:t>Bayern erhält von der Europäischen Union für das EFRE-Programm im Ziel „Investitionen in Beschäftigung und Wachstum“ (IBW) von 2021-2027 EU-Mittel in Höhe von rund 577 Millionen Euro.</a:t>
            </a:r>
          </a:p>
          <a:p>
            <a:r>
              <a:rPr lang="de-DE" sz="2200" dirty="0"/>
              <a:t>Neue Förderperiode ab 2028.</a:t>
            </a:r>
          </a:p>
          <a:p>
            <a:r>
              <a:rPr lang="de-DE" sz="2200" dirty="0"/>
              <a:t>Dabei werden über das Spezifische Ziel 2.7 im Bereich „Grüne Infrastruktur – Verbesserung der Biodiversität“ Maßnahmen zur Verbesserung des Schutzes und der Erhaltung der Natur, der biologischen Vielfalt und der grünen und blauen Infrastruktur einschließlich in städtischen Gebieten im Zuständigkeitsbereich des Umweltministeriums gefördert. </a:t>
            </a:r>
          </a:p>
        </p:txBody>
      </p:sp>
      <p:sp>
        <p:nvSpPr>
          <p:cNvPr id="4" name="Datumsplatzhalter 3">
            <a:extLst>
              <a:ext uri="{FF2B5EF4-FFF2-40B4-BE49-F238E27FC236}">
                <a16:creationId xmlns:a16="http://schemas.microsoft.com/office/drawing/2014/main" id="{B921D813-5C91-853B-8562-D69A60A3125C}"/>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EF9FA89F-B400-2F23-B52A-894C2317E8FE}"/>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B8B4E04B-6644-0C4E-A1B7-B0FFAA7C80E2}"/>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5</a:t>
            </a:fld>
            <a:endParaRPr lang="de-DE" altLang="de-DE"/>
          </a:p>
        </p:txBody>
      </p:sp>
    </p:spTree>
    <p:extLst>
      <p:ext uri="{BB962C8B-B14F-4D97-AF65-F5344CB8AC3E}">
        <p14:creationId xmlns:p14="http://schemas.microsoft.com/office/powerpoint/2010/main" val="2941166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F7607728-DA66-CD7B-DC6F-CF4770D291D6}"/>
              </a:ext>
            </a:extLst>
          </p:cNvPr>
          <p:cNvSpPr>
            <a:spLocks noGrp="1"/>
          </p:cNvSpPr>
          <p:nvPr>
            <p:ph idx="1"/>
          </p:nvPr>
        </p:nvSpPr>
        <p:spPr>
          <a:xfrm>
            <a:off x="684213" y="1052737"/>
            <a:ext cx="8280400" cy="5076602"/>
          </a:xfrm>
        </p:spPr>
        <p:txBody>
          <a:bodyPr/>
          <a:lstStyle/>
          <a:p>
            <a:pPr algn="l"/>
            <a:r>
              <a:rPr lang="de-DE" b="1" i="0" dirty="0">
                <a:solidFill>
                  <a:srgbClr val="000000"/>
                </a:solidFill>
                <a:effectLst/>
                <a:latin typeface="Barlow"/>
              </a:rPr>
              <a:t>Gefördert werden u.a.</a:t>
            </a:r>
          </a:p>
          <a:p>
            <a:pPr algn="l">
              <a:buFont typeface="Arial" panose="020B0604020202020204" pitchFamily="34" charset="0"/>
              <a:buChar char="•"/>
            </a:pPr>
            <a:r>
              <a:rPr lang="de-DE" sz="2100" b="0" i="0" dirty="0">
                <a:solidFill>
                  <a:srgbClr val="000000"/>
                </a:solidFill>
                <a:effectLst/>
                <a:latin typeface="+mj-lt"/>
              </a:rPr>
              <a:t>Anlage bzw. Optimierung von Biotopverbundstrukturen, Aufbau und Stärkung des Biotopverbundes auf regionaler bis landesweiter Ebene</a:t>
            </a:r>
          </a:p>
          <a:p>
            <a:pPr algn="l">
              <a:buFont typeface="Arial" panose="020B0604020202020204" pitchFamily="34" charset="0"/>
              <a:buChar char="•"/>
            </a:pPr>
            <a:r>
              <a:rPr lang="de-DE" sz="2100" b="0" i="0" dirty="0">
                <a:solidFill>
                  <a:srgbClr val="000000"/>
                </a:solidFill>
                <a:effectLst/>
                <a:latin typeface="+mj-lt"/>
              </a:rPr>
              <a:t>Erhaltungs- und Wiederherstellungsmaßnahmen von Moorstandorten (Renaturierung, Grunderwerb, Planung, Projektmanagement)</a:t>
            </a:r>
          </a:p>
          <a:p>
            <a:pPr algn="l">
              <a:buFont typeface="Arial" panose="020B0604020202020204" pitchFamily="34" charset="0"/>
              <a:buChar char="•"/>
            </a:pPr>
            <a:r>
              <a:rPr lang="de-DE" sz="2100" b="0" i="0" dirty="0">
                <a:solidFill>
                  <a:srgbClr val="000000"/>
                </a:solidFill>
                <a:effectLst/>
                <a:latin typeface="+mj-lt"/>
              </a:rPr>
              <a:t>Renaturierung und Vernetzung von Lebensräumen</a:t>
            </a:r>
          </a:p>
          <a:p>
            <a:pPr algn="l">
              <a:buFont typeface="Arial" panose="020B0604020202020204" pitchFamily="34" charset="0"/>
              <a:buChar char="•"/>
            </a:pPr>
            <a:r>
              <a:rPr lang="de-DE" sz="2100" b="0" i="0" dirty="0">
                <a:solidFill>
                  <a:srgbClr val="000000"/>
                </a:solidFill>
                <a:effectLst/>
                <a:latin typeface="+mj-lt"/>
              </a:rPr>
              <a:t>Optimierung von Naturschutzgebieten bzw. Natura 2000-Gebieten</a:t>
            </a:r>
          </a:p>
          <a:p>
            <a:pPr algn="l">
              <a:buFont typeface="Arial" panose="020B0604020202020204" pitchFamily="34" charset="0"/>
              <a:buChar char="•"/>
            </a:pPr>
            <a:r>
              <a:rPr lang="de-DE" sz="2100" b="0" i="0" dirty="0">
                <a:solidFill>
                  <a:srgbClr val="000000"/>
                </a:solidFill>
                <a:effectLst/>
                <a:latin typeface="+mj-lt"/>
              </a:rPr>
              <a:t>Vorhaben zur Sicherung und Verbesserung der biologischen Vielfalt</a:t>
            </a:r>
          </a:p>
          <a:p>
            <a:pPr algn="l">
              <a:buFont typeface="Arial" panose="020B0604020202020204" pitchFamily="34" charset="0"/>
              <a:buChar char="•"/>
            </a:pPr>
            <a:r>
              <a:rPr lang="de-DE" sz="2100" b="0" i="0" dirty="0">
                <a:solidFill>
                  <a:srgbClr val="000000"/>
                </a:solidFill>
                <a:effectLst/>
                <a:latin typeface="+mj-lt"/>
              </a:rPr>
              <a:t>Anlage, Pflege und Entwicklung von Streuobstwiesen</a:t>
            </a:r>
          </a:p>
          <a:p>
            <a:pPr algn="l">
              <a:buFont typeface="Arial" panose="020B0604020202020204" pitchFamily="34" charset="0"/>
              <a:buChar char="•"/>
            </a:pPr>
            <a:r>
              <a:rPr lang="de-DE" sz="2100" b="0" i="0" dirty="0">
                <a:solidFill>
                  <a:srgbClr val="000000"/>
                </a:solidFill>
                <a:effectLst/>
                <a:latin typeface="+mj-lt"/>
              </a:rPr>
              <a:t>Artenschutzmaßnahmen von stark gefährdeten Rote Liste-Arten</a:t>
            </a:r>
          </a:p>
          <a:p>
            <a:endParaRPr lang="de-DE" dirty="0"/>
          </a:p>
        </p:txBody>
      </p:sp>
      <p:sp>
        <p:nvSpPr>
          <p:cNvPr id="4" name="Datumsplatzhalter 3">
            <a:extLst>
              <a:ext uri="{FF2B5EF4-FFF2-40B4-BE49-F238E27FC236}">
                <a16:creationId xmlns:a16="http://schemas.microsoft.com/office/drawing/2014/main" id="{02C2D6CF-4643-7B90-24AA-05D0CAA8EB26}"/>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6DC2C57B-D108-20DE-292A-ABC365EBB4D3}"/>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A10E8402-1FC8-05B5-E906-CE51509A96AD}"/>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6</a:t>
            </a:fld>
            <a:endParaRPr lang="de-DE" altLang="de-DE"/>
          </a:p>
        </p:txBody>
      </p:sp>
    </p:spTree>
    <p:extLst>
      <p:ext uri="{BB962C8B-B14F-4D97-AF65-F5344CB8AC3E}">
        <p14:creationId xmlns:p14="http://schemas.microsoft.com/office/powerpoint/2010/main" val="1757960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CF81FBEA-274E-CDD3-0AAC-F0B9C4CF7B78}"/>
              </a:ext>
            </a:extLst>
          </p:cNvPr>
          <p:cNvSpPr>
            <a:spLocks noGrp="1"/>
          </p:cNvSpPr>
          <p:nvPr>
            <p:ph idx="1"/>
          </p:nvPr>
        </p:nvSpPr>
        <p:spPr>
          <a:xfrm>
            <a:off x="684213" y="1052737"/>
            <a:ext cx="8280400" cy="5076602"/>
          </a:xfrm>
        </p:spPr>
        <p:txBody>
          <a:bodyPr/>
          <a:lstStyle/>
          <a:p>
            <a:pPr algn="l"/>
            <a:r>
              <a:rPr lang="de-DE" b="1" i="0" dirty="0">
                <a:solidFill>
                  <a:srgbClr val="000000"/>
                </a:solidFill>
                <a:effectLst/>
              </a:rPr>
              <a:t>Voraussetzung</a:t>
            </a:r>
            <a:r>
              <a:rPr lang="de-DE" b="0" i="0" dirty="0">
                <a:solidFill>
                  <a:srgbClr val="000000"/>
                </a:solidFill>
                <a:effectLst/>
              </a:rPr>
              <a:t>:</a:t>
            </a:r>
          </a:p>
          <a:p>
            <a:pPr algn="l">
              <a:buFont typeface="Arial" panose="020B0604020202020204" pitchFamily="34" charset="0"/>
              <a:buChar char="•"/>
            </a:pPr>
            <a:r>
              <a:rPr lang="de-DE" b="0" i="0" dirty="0">
                <a:solidFill>
                  <a:srgbClr val="000000"/>
                </a:solidFill>
                <a:effectLst/>
              </a:rPr>
              <a:t>Mind. 100.000 Euro zuwendungsfähige Gesamtausgaben je Vorhaben</a:t>
            </a:r>
          </a:p>
          <a:p>
            <a:pPr algn="l">
              <a:buFont typeface="Arial" panose="020B0604020202020204" pitchFamily="34" charset="0"/>
              <a:buChar char="•"/>
            </a:pPr>
            <a:r>
              <a:rPr lang="de-DE" b="0" i="0" dirty="0">
                <a:solidFill>
                  <a:srgbClr val="000000"/>
                </a:solidFill>
                <a:effectLst/>
              </a:rPr>
              <a:t>EU-Anteil mind. 40.000 Euro</a:t>
            </a:r>
            <a:br>
              <a:rPr lang="de-DE" b="0" i="0" dirty="0">
                <a:solidFill>
                  <a:srgbClr val="000000"/>
                </a:solidFill>
                <a:effectLst/>
              </a:rPr>
            </a:br>
            <a:endParaRPr lang="de-DE" b="0" i="0" dirty="0">
              <a:solidFill>
                <a:srgbClr val="000000"/>
              </a:solidFill>
              <a:effectLst/>
            </a:endParaRPr>
          </a:p>
          <a:p>
            <a:pPr algn="l"/>
            <a:r>
              <a:rPr lang="de-DE" b="1" i="0" dirty="0">
                <a:solidFill>
                  <a:srgbClr val="000000"/>
                </a:solidFill>
                <a:effectLst/>
              </a:rPr>
              <a:t>Zuwendungshöhe:</a:t>
            </a:r>
            <a:endParaRPr lang="de-DE" b="0" i="0" dirty="0">
              <a:solidFill>
                <a:srgbClr val="000000"/>
              </a:solidFill>
              <a:effectLst/>
            </a:endParaRPr>
          </a:p>
          <a:p>
            <a:pPr algn="l">
              <a:buFont typeface="Arial" panose="020B0604020202020204" pitchFamily="34" charset="0"/>
              <a:buChar char="•"/>
            </a:pPr>
            <a:r>
              <a:rPr lang="de-DE" b="0" i="0" dirty="0">
                <a:solidFill>
                  <a:srgbClr val="000000"/>
                </a:solidFill>
                <a:effectLst/>
              </a:rPr>
              <a:t>Kofinanzierung EFRE: Fördersatz 40 %</a:t>
            </a:r>
          </a:p>
          <a:p>
            <a:pPr algn="l">
              <a:buFont typeface="Arial" panose="020B0604020202020204" pitchFamily="34" charset="0"/>
              <a:buChar char="•"/>
            </a:pPr>
            <a:r>
              <a:rPr lang="de-DE" b="0" i="0" dirty="0">
                <a:solidFill>
                  <a:srgbClr val="000000"/>
                </a:solidFill>
                <a:effectLst/>
              </a:rPr>
              <a:t>Zuwendung Freistaat Bayern: Fördersatz 50 %</a:t>
            </a:r>
            <a:br>
              <a:rPr lang="de-DE" b="0" i="0" dirty="0">
                <a:solidFill>
                  <a:srgbClr val="000000"/>
                </a:solidFill>
                <a:effectLst/>
              </a:rPr>
            </a:br>
            <a:r>
              <a:rPr lang="de-DE" b="0" i="0" dirty="0">
                <a:solidFill>
                  <a:srgbClr val="000000"/>
                </a:solidFill>
                <a:effectLst/>
              </a:rPr>
              <a:t> </a:t>
            </a:r>
          </a:p>
          <a:p>
            <a:pPr algn="l"/>
            <a:r>
              <a:rPr lang="de-DE" b="0" i="0" dirty="0">
                <a:solidFill>
                  <a:srgbClr val="000000"/>
                </a:solidFill>
                <a:effectLst/>
              </a:rPr>
              <a:t>Somit Zuwendung bis zu 90 Prozent der förderfähigen Gesamtkosten bei Vorhaben mit besonders hoher naturschutzfachlicher Bedeutung.</a:t>
            </a:r>
            <a:endParaRPr lang="de-DE" dirty="0"/>
          </a:p>
        </p:txBody>
      </p:sp>
      <p:sp>
        <p:nvSpPr>
          <p:cNvPr id="4" name="Datumsplatzhalter 3">
            <a:extLst>
              <a:ext uri="{FF2B5EF4-FFF2-40B4-BE49-F238E27FC236}">
                <a16:creationId xmlns:a16="http://schemas.microsoft.com/office/drawing/2014/main" id="{58A8C135-582E-802F-3157-5DDF285152D8}"/>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F38492D0-08B9-63B2-C8A5-3B3658090502}"/>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A18C0570-9A1C-B6A6-DAC6-54B1FB0F118A}"/>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7</a:t>
            </a:fld>
            <a:endParaRPr lang="de-DE" altLang="de-DE"/>
          </a:p>
        </p:txBody>
      </p:sp>
    </p:spTree>
    <p:extLst>
      <p:ext uri="{BB962C8B-B14F-4D97-AF65-F5344CB8AC3E}">
        <p14:creationId xmlns:p14="http://schemas.microsoft.com/office/powerpoint/2010/main" val="726900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2F6C59-369A-C6C9-99E9-6C349A66259E}"/>
              </a:ext>
            </a:extLst>
          </p:cNvPr>
          <p:cNvSpPr>
            <a:spLocks noGrp="1"/>
          </p:cNvSpPr>
          <p:nvPr>
            <p:ph type="title"/>
          </p:nvPr>
        </p:nvSpPr>
        <p:spPr/>
        <p:txBody>
          <a:bodyPr/>
          <a:lstStyle/>
          <a:p>
            <a:r>
              <a:rPr lang="de-DE" i="0" dirty="0">
                <a:solidFill>
                  <a:srgbClr val="000000"/>
                </a:solidFill>
                <a:effectLst/>
                <a:latin typeface="Arial" panose="020B0604020202020204" pitchFamily="34" charset="0"/>
              </a:rPr>
              <a:t> LIFE-Programm </a:t>
            </a:r>
            <a:br>
              <a:rPr lang="de-DE" i="0" dirty="0">
                <a:solidFill>
                  <a:srgbClr val="000000"/>
                </a:solidFill>
                <a:effectLst/>
                <a:latin typeface="Arial" panose="020B0604020202020204" pitchFamily="34" charset="0"/>
              </a:rPr>
            </a:br>
            <a:r>
              <a:rPr lang="de-DE" b="0" i="0" dirty="0">
                <a:solidFill>
                  <a:srgbClr val="000000"/>
                </a:solidFill>
                <a:effectLst/>
                <a:latin typeface="Arial" panose="020B0604020202020204" pitchFamily="34" charset="0"/>
              </a:rPr>
              <a:t>=&gt; große Projekte</a:t>
            </a:r>
            <a:endParaRPr lang="de-DE" dirty="0"/>
          </a:p>
        </p:txBody>
      </p:sp>
      <p:sp>
        <p:nvSpPr>
          <p:cNvPr id="3" name="Inhaltsplatzhalter 2">
            <a:extLst>
              <a:ext uri="{FF2B5EF4-FFF2-40B4-BE49-F238E27FC236}">
                <a16:creationId xmlns:a16="http://schemas.microsoft.com/office/drawing/2014/main" id="{C17F0FAF-9AD3-24E0-AF03-A5282AA91E6C}"/>
              </a:ext>
            </a:extLst>
          </p:cNvPr>
          <p:cNvSpPr>
            <a:spLocks noGrp="1"/>
          </p:cNvSpPr>
          <p:nvPr>
            <p:ph idx="1"/>
          </p:nvPr>
        </p:nvSpPr>
        <p:spPr/>
        <p:txBody>
          <a:bodyPr/>
          <a:lstStyle/>
          <a:p>
            <a:r>
              <a:rPr lang="de-DE" dirty="0"/>
              <a:t>Die EU fördert mit dem seit 1992 bestehenden LIFE-Programm Maßnahmen zum "Schutz der Lebensräume und der Arten". </a:t>
            </a:r>
          </a:p>
          <a:p>
            <a:r>
              <a:rPr lang="de-DE" dirty="0"/>
              <a:t>Das Programm hat die Aufgabe, die Umsetzung der Vogelschutz- und der Fauna-Flora-Habitat-Richtlinie (FFH-Richtlinie) der Gemeinschaft voranzubringen und die Entwicklung des Europäischen Schutzgebietsnetzes "Natura 2000" zu unterstützen.</a:t>
            </a:r>
          </a:p>
          <a:p>
            <a:r>
              <a:rPr lang="de-DE" dirty="0"/>
              <a:t>Voraussetzung: geeigneter Projektträger ist vorhanden, der die nationale Finanzierung des Projekts (i.d.R. 40 %) sicherstellt.</a:t>
            </a:r>
          </a:p>
        </p:txBody>
      </p:sp>
      <p:sp>
        <p:nvSpPr>
          <p:cNvPr id="4" name="Datumsplatzhalter 3">
            <a:extLst>
              <a:ext uri="{FF2B5EF4-FFF2-40B4-BE49-F238E27FC236}">
                <a16:creationId xmlns:a16="http://schemas.microsoft.com/office/drawing/2014/main" id="{E64B1A1F-9076-58D0-5507-554E6A722A3C}"/>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4693AB70-BAFA-9533-F9D6-DE6FA39F6129}"/>
              </a:ext>
            </a:extLst>
          </p:cNvPr>
          <p:cNvSpPr>
            <a:spLocks noGrp="1"/>
          </p:cNvSpPr>
          <p:nvPr>
            <p:ph type="ftr" sz="quarter" idx="11"/>
          </p:nvPr>
        </p:nvSpPr>
        <p:spPr/>
        <p:txBody>
          <a:bodyPr/>
          <a:lstStyle/>
          <a:p>
            <a:pPr>
              <a:defRPr/>
            </a:pPr>
            <a:r>
              <a:rPr lang="de-DE" dirty="0"/>
              <a:t>Gudrun Bosch </a:t>
            </a:r>
          </a:p>
        </p:txBody>
      </p:sp>
      <p:sp>
        <p:nvSpPr>
          <p:cNvPr id="6" name="Foliennummernplatzhalter 5">
            <a:extLst>
              <a:ext uri="{FF2B5EF4-FFF2-40B4-BE49-F238E27FC236}">
                <a16:creationId xmlns:a16="http://schemas.microsoft.com/office/drawing/2014/main" id="{4EFADDAF-E313-DAD8-4003-A51182706A35}"/>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8</a:t>
            </a:fld>
            <a:endParaRPr lang="de-DE" altLang="de-DE"/>
          </a:p>
        </p:txBody>
      </p:sp>
    </p:spTree>
    <p:extLst>
      <p:ext uri="{BB962C8B-B14F-4D97-AF65-F5344CB8AC3E}">
        <p14:creationId xmlns:p14="http://schemas.microsoft.com/office/powerpoint/2010/main" val="332202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530372-C743-44B1-F0E2-B95D8C396392}"/>
              </a:ext>
            </a:extLst>
          </p:cNvPr>
          <p:cNvSpPr>
            <a:spLocks noGrp="1"/>
          </p:cNvSpPr>
          <p:nvPr>
            <p:ph type="title"/>
          </p:nvPr>
        </p:nvSpPr>
        <p:spPr/>
        <p:txBody>
          <a:bodyPr/>
          <a:lstStyle/>
          <a:p>
            <a:r>
              <a:rPr lang="de-DE" dirty="0"/>
              <a:t>Vertragsnaturschutzprogramm </a:t>
            </a:r>
          </a:p>
        </p:txBody>
      </p:sp>
      <p:sp>
        <p:nvSpPr>
          <p:cNvPr id="3" name="Inhaltsplatzhalter 2">
            <a:extLst>
              <a:ext uri="{FF2B5EF4-FFF2-40B4-BE49-F238E27FC236}">
                <a16:creationId xmlns:a16="http://schemas.microsoft.com/office/drawing/2014/main" id="{7F17B455-EB49-8641-3B30-2A6718225BA6}"/>
              </a:ext>
            </a:extLst>
          </p:cNvPr>
          <p:cNvSpPr>
            <a:spLocks noGrp="1"/>
          </p:cNvSpPr>
          <p:nvPr>
            <p:ph idx="1"/>
          </p:nvPr>
        </p:nvSpPr>
        <p:spPr>
          <a:xfrm>
            <a:off x="684213" y="1412777"/>
            <a:ext cx="8280400" cy="4716562"/>
          </a:xfrm>
        </p:spPr>
        <p:txBody>
          <a:bodyPr/>
          <a:lstStyle/>
          <a:p>
            <a:r>
              <a:rPr lang="de-DE" sz="2200" dirty="0"/>
              <a:t>Mit dem Bayerischen Vertragsnaturschutzprogramm Offenland und Wald werden ökologisch wertvolle Lebensräume, die auf eine naturschonende Bewirtschaftung angewiesen sind, erhalten und verbessert. </a:t>
            </a:r>
          </a:p>
          <a:p>
            <a:r>
              <a:rPr lang="de-DE" sz="2200" dirty="0"/>
              <a:t>Landwirte, die auf freiwilliger Basis ihre Flächen nach den Zielen des Naturschutzes bewirtschaften, erhalten für den zusätzlichen Aufwand und den entgangenen Ertrag ein angemessenes Entgelt. </a:t>
            </a:r>
          </a:p>
          <a:p>
            <a:r>
              <a:rPr lang="de-DE" sz="2200" dirty="0"/>
              <a:t>Die Maßnahmen werden in der Regel für einen Zeitraum von fünf Jahren abgeschlossen. </a:t>
            </a:r>
          </a:p>
          <a:p>
            <a:r>
              <a:rPr lang="de-DE" sz="2200" dirty="0"/>
              <a:t>Seit vergangener Förderperiode aber nur noch Geld für die Verlängerung auslaufender Verträge, kaum Akquise neuer Flächen möglich, Priorisierung erforderlich. </a:t>
            </a:r>
          </a:p>
        </p:txBody>
      </p:sp>
      <p:sp>
        <p:nvSpPr>
          <p:cNvPr id="4" name="Datumsplatzhalter 3">
            <a:extLst>
              <a:ext uri="{FF2B5EF4-FFF2-40B4-BE49-F238E27FC236}">
                <a16:creationId xmlns:a16="http://schemas.microsoft.com/office/drawing/2014/main" id="{05913461-C836-57D9-52D0-597095783C39}"/>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CB1C2CCD-2B72-0E01-AEF7-6E66D170F9C2}"/>
              </a:ext>
            </a:extLst>
          </p:cNvPr>
          <p:cNvSpPr>
            <a:spLocks noGrp="1"/>
          </p:cNvSpPr>
          <p:nvPr>
            <p:ph type="ftr" sz="quarter" idx="11"/>
          </p:nvPr>
        </p:nvSpPr>
        <p:spPr/>
        <p:txBody>
          <a:bodyPr/>
          <a:lstStyle/>
          <a:p>
            <a:pPr>
              <a:defRPr/>
            </a:pPr>
            <a:r>
              <a:rPr lang="de-DE" dirty="0"/>
              <a:t>Gudrun Bosch</a:t>
            </a:r>
          </a:p>
        </p:txBody>
      </p:sp>
      <p:sp>
        <p:nvSpPr>
          <p:cNvPr id="6" name="Foliennummernplatzhalter 5">
            <a:extLst>
              <a:ext uri="{FF2B5EF4-FFF2-40B4-BE49-F238E27FC236}">
                <a16:creationId xmlns:a16="http://schemas.microsoft.com/office/drawing/2014/main" id="{20503155-9ADB-3222-B482-EF8882D9ACA5}"/>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9</a:t>
            </a:fld>
            <a:endParaRPr lang="de-DE" altLang="de-DE"/>
          </a:p>
        </p:txBody>
      </p:sp>
    </p:spTree>
    <p:extLst>
      <p:ext uri="{BB962C8B-B14F-4D97-AF65-F5344CB8AC3E}">
        <p14:creationId xmlns:p14="http://schemas.microsoft.com/office/powerpoint/2010/main" val="3830359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0AF688-922B-EF1D-6C8B-13F07FEE0B45}"/>
              </a:ext>
            </a:extLst>
          </p:cNvPr>
          <p:cNvSpPr>
            <a:spLocks noGrp="1"/>
          </p:cNvSpPr>
          <p:nvPr>
            <p:ph type="title"/>
          </p:nvPr>
        </p:nvSpPr>
        <p:spPr/>
        <p:txBody>
          <a:bodyPr/>
          <a:lstStyle/>
          <a:p>
            <a:r>
              <a:rPr lang="de-DE" dirty="0"/>
              <a:t>Kommunaler Klimaschutz</a:t>
            </a:r>
            <a:br>
              <a:rPr lang="de-DE" dirty="0"/>
            </a:br>
            <a:r>
              <a:rPr lang="de-DE" dirty="0"/>
              <a:t>Förderrichtlinie </a:t>
            </a:r>
            <a:r>
              <a:rPr lang="de-DE" dirty="0" err="1"/>
              <a:t>KommKlimaFör</a:t>
            </a:r>
            <a:endParaRPr lang="de-DE" dirty="0"/>
          </a:p>
        </p:txBody>
      </p:sp>
      <p:sp>
        <p:nvSpPr>
          <p:cNvPr id="3" name="Inhaltsplatzhalter 2">
            <a:extLst>
              <a:ext uri="{FF2B5EF4-FFF2-40B4-BE49-F238E27FC236}">
                <a16:creationId xmlns:a16="http://schemas.microsoft.com/office/drawing/2014/main" id="{BAA21F81-EDB2-9C66-44DF-57F160C0FBAB}"/>
              </a:ext>
            </a:extLst>
          </p:cNvPr>
          <p:cNvSpPr>
            <a:spLocks noGrp="1"/>
          </p:cNvSpPr>
          <p:nvPr>
            <p:ph idx="1"/>
          </p:nvPr>
        </p:nvSpPr>
        <p:spPr/>
        <p:txBody>
          <a:bodyPr/>
          <a:lstStyle/>
          <a:p>
            <a:pPr>
              <a:buFont typeface="Arial" panose="020B0604020202020204" pitchFamily="34" charset="0"/>
              <a:buChar char="•"/>
            </a:pPr>
            <a:r>
              <a:rPr lang="de-DE" sz="2200" dirty="0"/>
              <a:t>Laufzeit 01.08.2026 – 31.12.2029</a:t>
            </a:r>
          </a:p>
          <a:p>
            <a:pPr>
              <a:buFont typeface="Arial" panose="020B0604020202020204" pitchFamily="34" charset="0"/>
              <a:buChar char="•"/>
            </a:pPr>
            <a:r>
              <a:rPr lang="de-DE" sz="2200" dirty="0"/>
              <a:t>Zielsetzung: Förderung strategischer und investiver Vorhaben mit Beitrag zur Klimaneutralität und Klimaanpassung Bayerns</a:t>
            </a:r>
          </a:p>
          <a:p>
            <a:pPr>
              <a:buFont typeface="Arial" panose="020B0604020202020204" pitchFamily="34" charset="0"/>
              <a:buChar char="•"/>
            </a:pPr>
            <a:r>
              <a:rPr lang="de-DE" sz="2200" dirty="0"/>
              <a:t>Antragsberechtigt: bayerische Kommunen, deren Zusammenschlüsse und Kommunalunternehmen</a:t>
            </a:r>
          </a:p>
          <a:p>
            <a:pPr>
              <a:buFont typeface="Arial" panose="020B0604020202020204" pitchFamily="34" charset="0"/>
              <a:buChar char="•"/>
            </a:pPr>
            <a:r>
              <a:rPr lang="de-DE" sz="2200" dirty="0"/>
              <a:t>Projektbezogene Förderung mit Anteilsfinanzierung: bis zu 50% der zuwendungsfähigen Ausgaben; bei investiven Vorhaben zur Senkung der THG-Emissionen gestaffelter Fördersatz abhängig von Ausgabenhöhe : CO</a:t>
            </a:r>
            <a:r>
              <a:rPr lang="de-DE" sz="2200" baseline="-25000" dirty="0"/>
              <a:t>2</a:t>
            </a:r>
            <a:r>
              <a:rPr lang="de-DE" sz="2200" dirty="0"/>
              <a:t>-Einsparung</a:t>
            </a:r>
          </a:p>
          <a:p>
            <a:pPr>
              <a:buFont typeface="Arial" panose="020B0604020202020204" pitchFamily="34" charset="0"/>
              <a:buChar char="•"/>
            </a:pPr>
            <a:r>
              <a:rPr lang="de-DE" sz="2200" dirty="0"/>
              <a:t>Bearbeitungsdauer: </a:t>
            </a:r>
            <a:r>
              <a:rPr lang="de-DE" sz="2200" u="sng" dirty="0"/>
              <a:t>9-18 Monate</a:t>
            </a:r>
          </a:p>
          <a:p>
            <a:pPr>
              <a:buFont typeface="Arial" panose="020B0604020202020204" pitchFamily="34" charset="0"/>
              <a:buChar char="•"/>
            </a:pPr>
            <a:r>
              <a:rPr lang="de-DE" sz="2200" dirty="0"/>
              <a:t>Fördervolumen: 8,6 Mio. € jährlich</a:t>
            </a:r>
          </a:p>
        </p:txBody>
      </p:sp>
      <p:sp>
        <p:nvSpPr>
          <p:cNvPr id="4" name="Datumsplatzhalter 3">
            <a:extLst>
              <a:ext uri="{FF2B5EF4-FFF2-40B4-BE49-F238E27FC236}">
                <a16:creationId xmlns:a16="http://schemas.microsoft.com/office/drawing/2014/main" id="{04843244-3500-D955-D663-BD48F211378D}"/>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6290A857-820D-0EE2-2A6F-FCEC943F8E15}"/>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420D78C8-286B-5C79-808E-09F495B7BF49}"/>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10</a:t>
            </a:fld>
            <a:endParaRPr lang="de-DE" altLang="de-DE"/>
          </a:p>
        </p:txBody>
      </p:sp>
    </p:spTree>
    <p:extLst>
      <p:ext uri="{BB962C8B-B14F-4D97-AF65-F5344CB8AC3E}">
        <p14:creationId xmlns:p14="http://schemas.microsoft.com/office/powerpoint/2010/main" val="3153507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D8ECCE-1A74-E7FB-67A1-D5E79C8DD30F}"/>
              </a:ext>
            </a:extLst>
          </p:cNvPr>
          <p:cNvSpPr>
            <a:spLocks noGrp="1"/>
          </p:cNvSpPr>
          <p:nvPr>
            <p:ph type="title"/>
          </p:nvPr>
        </p:nvSpPr>
        <p:spPr/>
        <p:txBody>
          <a:bodyPr/>
          <a:lstStyle/>
          <a:p>
            <a:r>
              <a:rPr lang="de-DE" dirty="0"/>
              <a:t>Kommunaler Klimaschutz</a:t>
            </a:r>
            <a:br>
              <a:rPr lang="de-DE" dirty="0"/>
            </a:br>
            <a:r>
              <a:rPr lang="de-DE" dirty="0"/>
              <a:t>Förderrichtlinie </a:t>
            </a:r>
            <a:r>
              <a:rPr lang="de-DE" dirty="0" err="1"/>
              <a:t>KommKlimaFör</a:t>
            </a:r>
            <a:endParaRPr lang="de-DE" dirty="0"/>
          </a:p>
        </p:txBody>
      </p:sp>
      <p:pic>
        <p:nvPicPr>
          <p:cNvPr id="8" name="Inhaltsplatzhalter 7">
            <a:extLst>
              <a:ext uri="{FF2B5EF4-FFF2-40B4-BE49-F238E27FC236}">
                <a16:creationId xmlns:a16="http://schemas.microsoft.com/office/drawing/2014/main" id="{AED2D624-23D2-57A9-9042-38FF8B344C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628801"/>
            <a:ext cx="8170946" cy="4500538"/>
          </a:xfrm>
        </p:spPr>
      </p:pic>
      <p:sp>
        <p:nvSpPr>
          <p:cNvPr id="4" name="Datumsplatzhalter 3">
            <a:extLst>
              <a:ext uri="{FF2B5EF4-FFF2-40B4-BE49-F238E27FC236}">
                <a16:creationId xmlns:a16="http://schemas.microsoft.com/office/drawing/2014/main" id="{5F5BF4CE-ABF7-6F64-2735-6A06E5DB0B67}"/>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BD11686F-1224-2DEA-C0A9-4CB3F90A71B1}"/>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02D33D6D-905F-D4E1-69A4-615B139A3644}"/>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11</a:t>
            </a:fld>
            <a:endParaRPr lang="de-DE" altLang="de-DE"/>
          </a:p>
        </p:txBody>
      </p:sp>
      <p:sp>
        <p:nvSpPr>
          <p:cNvPr id="10" name="Textfeld 9">
            <a:extLst>
              <a:ext uri="{FF2B5EF4-FFF2-40B4-BE49-F238E27FC236}">
                <a16:creationId xmlns:a16="http://schemas.microsoft.com/office/drawing/2014/main" id="{B595058F-615E-010B-C34F-5932125449A1}"/>
              </a:ext>
            </a:extLst>
          </p:cNvPr>
          <p:cNvSpPr txBox="1"/>
          <p:nvPr/>
        </p:nvSpPr>
        <p:spPr>
          <a:xfrm>
            <a:off x="7541212" y="1295245"/>
            <a:ext cx="1417376" cy="307777"/>
          </a:xfrm>
          <a:prstGeom prst="rect">
            <a:avLst/>
          </a:prstGeom>
          <a:noFill/>
        </p:spPr>
        <p:txBody>
          <a:bodyPr wrap="none" rtlCol="0">
            <a:spAutoFit/>
          </a:bodyPr>
          <a:lstStyle/>
          <a:p>
            <a:r>
              <a:rPr lang="de-DE" sz="1400" dirty="0"/>
              <a:t>Mind. 10.000 € </a:t>
            </a:r>
          </a:p>
        </p:txBody>
      </p:sp>
      <p:sp>
        <p:nvSpPr>
          <p:cNvPr id="11" name="Textfeld 10">
            <a:extLst>
              <a:ext uri="{FF2B5EF4-FFF2-40B4-BE49-F238E27FC236}">
                <a16:creationId xmlns:a16="http://schemas.microsoft.com/office/drawing/2014/main" id="{601D7B80-BA06-F430-BFE9-F632DB1C7D82}"/>
              </a:ext>
            </a:extLst>
          </p:cNvPr>
          <p:cNvSpPr txBox="1"/>
          <p:nvPr/>
        </p:nvSpPr>
        <p:spPr>
          <a:xfrm>
            <a:off x="5742737" y="4599058"/>
            <a:ext cx="1410964" cy="276999"/>
          </a:xfrm>
          <a:prstGeom prst="rect">
            <a:avLst/>
          </a:prstGeom>
          <a:noFill/>
          <a:ln w="19050">
            <a:solidFill>
              <a:srgbClr val="00B050"/>
            </a:solidFill>
          </a:ln>
        </p:spPr>
        <p:txBody>
          <a:bodyPr wrap="none" rtlCol="0">
            <a:spAutoFit/>
          </a:bodyPr>
          <a:lstStyle/>
          <a:p>
            <a:r>
              <a:rPr lang="de-DE" sz="1200" dirty="0"/>
              <a:t>eigenes Personal </a:t>
            </a:r>
          </a:p>
        </p:txBody>
      </p:sp>
    </p:spTree>
    <p:extLst>
      <p:ext uri="{BB962C8B-B14F-4D97-AF65-F5344CB8AC3E}">
        <p14:creationId xmlns:p14="http://schemas.microsoft.com/office/powerpoint/2010/main" val="3310186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D8ECCE-1A74-E7FB-67A1-D5E79C8DD30F}"/>
              </a:ext>
            </a:extLst>
          </p:cNvPr>
          <p:cNvSpPr>
            <a:spLocks noGrp="1"/>
          </p:cNvSpPr>
          <p:nvPr>
            <p:ph type="title"/>
          </p:nvPr>
        </p:nvSpPr>
        <p:spPr/>
        <p:txBody>
          <a:bodyPr/>
          <a:lstStyle/>
          <a:p>
            <a:r>
              <a:rPr lang="de-DE" dirty="0"/>
              <a:t>Kommunaler Klimaschutz</a:t>
            </a:r>
            <a:br>
              <a:rPr lang="de-DE" dirty="0"/>
            </a:br>
            <a:r>
              <a:rPr lang="de-DE" dirty="0"/>
              <a:t>Förderrichtlinie </a:t>
            </a:r>
            <a:r>
              <a:rPr lang="de-DE" dirty="0" err="1"/>
              <a:t>KommKlimaFör</a:t>
            </a:r>
            <a:endParaRPr lang="de-DE" dirty="0"/>
          </a:p>
        </p:txBody>
      </p:sp>
      <p:sp>
        <p:nvSpPr>
          <p:cNvPr id="4" name="Datumsplatzhalter 3">
            <a:extLst>
              <a:ext uri="{FF2B5EF4-FFF2-40B4-BE49-F238E27FC236}">
                <a16:creationId xmlns:a16="http://schemas.microsoft.com/office/drawing/2014/main" id="{5F5BF4CE-ABF7-6F64-2735-6A06E5DB0B67}"/>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BD11686F-1224-2DEA-C0A9-4CB3F90A71B1}"/>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02D33D6D-905F-D4E1-69A4-615B139A3644}"/>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12</a:t>
            </a:fld>
            <a:endParaRPr lang="de-DE" altLang="de-DE"/>
          </a:p>
        </p:txBody>
      </p:sp>
      <p:sp>
        <p:nvSpPr>
          <p:cNvPr id="7" name="Inhaltsplatzhalter 2">
            <a:extLst>
              <a:ext uri="{FF2B5EF4-FFF2-40B4-BE49-F238E27FC236}">
                <a16:creationId xmlns:a16="http://schemas.microsoft.com/office/drawing/2014/main" id="{A9E1F0B8-0E98-6F5A-2D29-D9AE168583A9}"/>
              </a:ext>
            </a:extLst>
          </p:cNvPr>
          <p:cNvSpPr>
            <a:spLocks noGrp="1"/>
          </p:cNvSpPr>
          <p:nvPr>
            <p:ph idx="1"/>
          </p:nvPr>
        </p:nvSpPr>
        <p:spPr>
          <a:xfrm>
            <a:off x="684213" y="1952625"/>
            <a:ext cx="8280400" cy="4176713"/>
          </a:xfrm>
        </p:spPr>
        <p:txBody>
          <a:bodyPr/>
          <a:lstStyle/>
          <a:p>
            <a:pPr marL="457200" indent="-457200">
              <a:buFont typeface="+mj-lt"/>
              <a:buAutoNum type="arabicPeriod"/>
            </a:pPr>
            <a:r>
              <a:rPr lang="de-DE" sz="2200" u="sng" dirty="0"/>
              <a:t>Entwicklungskonzept Klimaneutrale Kommune</a:t>
            </a:r>
            <a:endParaRPr lang="de-DE" sz="2200" dirty="0"/>
          </a:p>
          <a:p>
            <a:pPr marL="400050" lvl="1" indent="0">
              <a:buNone/>
            </a:pPr>
            <a:r>
              <a:rPr lang="de-DE" sz="2200" dirty="0"/>
              <a:t>Externe Beratungsleistungen, THG-Bilanzierung mit Potenzialen, Umsetzungsmöglichkeiten, Zielpfaden; ÖA; Software; investive Umsetzungsvorhaben aus Konzept</a:t>
            </a:r>
          </a:p>
          <a:p>
            <a:pPr marL="457200" indent="-457200">
              <a:buFont typeface="+mj-lt"/>
              <a:buAutoNum type="arabicPeriod"/>
            </a:pPr>
            <a:r>
              <a:rPr lang="de-DE" sz="2200" u="sng" dirty="0"/>
              <a:t>Kommunales Energiemanagement (KEM)</a:t>
            </a:r>
          </a:p>
          <a:p>
            <a:pPr marL="400050" lvl="1" indent="0">
              <a:buNone/>
            </a:pPr>
            <a:r>
              <a:rPr lang="de-DE" sz="2200" dirty="0"/>
              <a:t>Externe Beratungsleistungen, Audit/QM-Verfahren, Zertifizierung; Software; Technik zur Reduzierung von Strom-, Wärme-, Wasserverbräuche; ÖA</a:t>
            </a:r>
          </a:p>
          <a:p>
            <a:pPr marL="457200" indent="-457200">
              <a:buFont typeface="+mj-lt"/>
              <a:buAutoNum type="arabicPeriod"/>
            </a:pPr>
            <a:r>
              <a:rPr lang="de-DE" sz="2200" u="sng" dirty="0"/>
              <a:t>Umsetzung zur syst. Verringerung von THG-Emissionen</a:t>
            </a:r>
          </a:p>
          <a:p>
            <a:pPr marL="400050" lvl="1" indent="0">
              <a:buNone/>
            </a:pPr>
            <a:r>
              <a:rPr lang="de-DE" sz="2200" dirty="0"/>
              <a:t>LED-Sanierung von Innen- und Hallenbeleuchtung, Austausch CO2-intensiver Anlagenteile, Software</a:t>
            </a:r>
          </a:p>
        </p:txBody>
      </p:sp>
      <p:sp>
        <p:nvSpPr>
          <p:cNvPr id="9" name="Textfeld 8">
            <a:extLst>
              <a:ext uri="{FF2B5EF4-FFF2-40B4-BE49-F238E27FC236}">
                <a16:creationId xmlns:a16="http://schemas.microsoft.com/office/drawing/2014/main" id="{3F8BD861-9790-0D34-577A-DFA832EE5593}"/>
              </a:ext>
            </a:extLst>
          </p:cNvPr>
          <p:cNvSpPr txBox="1"/>
          <p:nvPr/>
        </p:nvSpPr>
        <p:spPr>
          <a:xfrm rot="2566943">
            <a:off x="6915136" y="1583292"/>
            <a:ext cx="2074607" cy="738664"/>
          </a:xfrm>
          <a:prstGeom prst="rect">
            <a:avLst/>
          </a:prstGeom>
          <a:noFill/>
          <a:ln>
            <a:solidFill>
              <a:srgbClr val="00B050"/>
            </a:solidFill>
          </a:ln>
        </p:spPr>
        <p:txBody>
          <a:bodyPr wrap="none" rtlCol="0">
            <a:spAutoFit/>
          </a:bodyPr>
          <a:lstStyle/>
          <a:p>
            <a:r>
              <a:rPr lang="de-DE" sz="1400" dirty="0"/>
              <a:t>Bis 5.000€/t CO</a:t>
            </a:r>
            <a:r>
              <a:rPr lang="de-DE" sz="1400" baseline="-25000" dirty="0"/>
              <a:t>2 </a:t>
            </a:r>
            <a:r>
              <a:rPr lang="de-DE" sz="1400" dirty="0"/>
              <a:t>:50%</a:t>
            </a:r>
          </a:p>
          <a:p>
            <a:r>
              <a:rPr lang="de-DE" sz="1400" dirty="0"/>
              <a:t>Bis 15.000€/t CO</a:t>
            </a:r>
            <a:r>
              <a:rPr lang="de-DE" sz="1400" baseline="-25000" dirty="0"/>
              <a:t>2 </a:t>
            </a:r>
            <a:r>
              <a:rPr lang="de-DE" sz="1400" dirty="0"/>
              <a:t>:30%</a:t>
            </a:r>
            <a:endParaRPr lang="de-DE" sz="1400" baseline="-25000" dirty="0"/>
          </a:p>
          <a:p>
            <a:r>
              <a:rPr lang="de-DE" sz="1400" dirty="0"/>
              <a:t>Bis 25.000€/t CO</a:t>
            </a:r>
            <a:r>
              <a:rPr lang="de-DE" sz="1400" baseline="-25000" dirty="0"/>
              <a:t>2</a:t>
            </a:r>
            <a:r>
              <a:rPr lang="de-DE" sz="1400" dirty="0"/>
              <a:t>: 10%</a:t>
            </a:r>
          </a:p>
        </p:txBody>
      </p:sp>
      <p:sp>
        <p:nvSpPr>
          <p:cNvPr id="12" name="Textfeld 11">
            <a:extLst>
              <a:ext uri="{FF2B5EF4-FFF2-40B4-BE49-F238E27FC236}">
                <a16:creationId xmlns:a16="http://schemas.microsoft.com/office/drawing/2014/main" id="{A6F7C4C7-2A4A-A364-74BB-5EE7AF82621B}"/>
              </a:ext>
            </a:extLst>
          </p:cNvPr>
          <p:cNvSpPr txBox="1"/>
          <p:nvPr/>
        </p:nvSpPr>
        <p:spPr>
          <a:xfrm>
            <a:off x="6940266" y="6006661"/>
            <a:ext cx="2074607" cy="523220"/>
          </a:xfrm>
          <a:prstGeom prst="rect">
            <a:avLst/>
          </a:prstGeom>
          <a:noFill/>
          <a:ln>
            <a:solidFill>
              <a:srgbClr val="00B050"/>
            </a:solidFill>
          </a:ln>
        </p:spPr>
        <p:txBody>
          <a:bodyPr wrap="none" rtlCol="0">
            <a:spAutoFit/>
          </a:bodyPr>
          <a:lstStyle/>
          <a:p>
            <a:r>
              <a:rPr lang="de-DE" sz="1400" dirty="0"/>
              <a:t>Bis 15.000€/t CO</a:t>
            </a:r>
            <a:r>
              <a:rPr lang="de-DE" sz="1400" baseline="-25000" dirty="0"/>
              <a:t>2 </a:t>
            </a:r>
            <a:r>
              <a:rPr lang="de-DE" sz="1400" dirty="0"/>
              <a:t>:30%</a:t>
            </a:r>
            <a:endParaRPr lang="de-DE" sz="1400" baseline="-25000" dirty="0"/>
          </a:p>
          <a:p>
            <a:r>
              <a:rPr lang="de-DE" sz="1400" dirty="0"/>
              <a:t>Bis 25.000€/t CO</a:t>
            </a:r>
            <a:r>
              <a:rPr lang="de-DE" sz="1400" baseline="-25000" dirty="0"/>
              <a:t>2</a:t>
            </a:r>
            <a:r>
              <a:rPr lang="de-DE" sz="1400" dirty="0"/>
              <a:t>: 10%</a:t>
            </a:r>
          </a:p>
        </p:txBody>
      </p:sp>
    </p:spTree>
    <p:extLst>
      <p:ext uri="{BB962C8B-B14F-4D97-AF65-F5344CB8AC3E}">
        <p14:creationId xmlns:p14="http://schemas.microsoft.com/office/powerpoint/2010/main" val="2112365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D8ECCE-1A74-E7FB-67A1-D5E79C8DD30F}"/>
              </a:ext>
            </a:extLst>
          </p:cNvPr>
          <p:cNvSpPr>
            <a:spLocks noGrp="1"/>
          </p:cNvSpPr>
          <p:nvPr>
            <p:ph type="title"/>
          </p:nvPr>
        </p:nvSpPr>
        <p:spPr/>
        <p:txBody>
          <a:bodyPr/>
          <a:lstStyle/>
          <a:p>
            <a:r>
              <a:rPr lang="de-DE" dirty="0"/>
              <a:t>Kommunaler Klimaschutz</a:t>
            </a:r>
            <a:br>
              <a:rPr lang="de-DE" dirty="0"/>
            </a:br>
            <a:r>
              <a:rPr lang="de-DE" dirty="0"/>
              <a:t>Förderrichtlinie </a:t>
            </a:r>
            <a:r>
              <a:rPr lang="de-DE" dirty="0" err="1"/>
              <a:t>KommKlimaFör</a:t>
            </a:r>
            <a:endParaRPr lang="de-DE" dirty="0"/>
          </a:p>
        </p:txBody>
      </p:sp>
      <p:sp>
        <p:nvSpPr>
          <p:cNvPr id="4" name="Datumsplatzhalter 3">
            <a:extLst>
              <a:ext uri="{FF2B5EF4-FFF2-40B4-BE49-F238E27FC236}">
                <a16:creationId xmlns:a16="http://schemas.microsoft.com/office/drawing/2014/main" id="{5F5BF4CE-ABF7-6F64-2735-6A06E5DB0B67}"/>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BD11686F-1224-2DEA-C0A9-4CB3F90A71B1}"/>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02D33D6D-905F-D4E1-69A4-615B139A3644}"/>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13</a:t>
            </a:fld>
            <a:endParaRPr lang="de-DE" altLang="de-DE"/>
          </a:p>
        </p:txBody>
      </p:sp>
      <p:sp>
        <p:nvSpPr>
          <p:cNvPr id="7" name="Inhaltsplatzhalter 2">
            <a:extLst>
              <a:ext uri="{FF2B5EF4-FFF2-40B4-BE49-F238E27FC236}">
                <a16:creationId xmlns:a16="http://schemas.microsoft.com/office/drawing/2014/main" id="{A9E1F0B8-0E98-6F5A-2D29-D9AE168583A9}"/>
              </a:ext>
            </a:extLst>
          </p:cNvPr>
          <p:cNvSpPr>
            <a:spLocks noGrp="1"/>
          </p:cNvSpPr>
          <p:nvPr>
            <p:ph idx="1"/>
          </p:nvPr>
        </p:nvSpPr>
        <p:spPr>
          <a:xfrm>
            <a:off x="684213" y="1952625"/>
            <a:ext cx="8280400" cy="4176713"/>
          </a:xfrm>
        </p:spPr>
        <p:txBody>
          <a:bodyPr/>
          <a:lstStyle/>
          <a:p>
            <a:pPr marL="457200" indent="-457200">
              <a:buFont typeface="+mj-lt"/>
              <a:buAutoNum type="arabicPeriod" startAt="4"/>
            </a:pPr>
            <a:r>
              <a:rPr lang="de-DE" sz="2200" u="sng" dirty="0"/>
              <a:t>Einrichtung einer Koordinierungsstelle zum Klimaschutz</a:t>
            </a:r>
            <a:endParaRPr lang="de-DE" sz="2200" dirty="0"/>
          </a:p>
          <a:p>
            <a:pPr marL="400050" lvl="1" indent="0">
              <a:buNone/>
            </a:pPr>
            <a:r>
              <a:rPr lang="de-DE" sz="2200" dirty="0"/>
              <a:t>Personalausgaben für zusätzliches Fachpersonal; ÖA; Weiterqualifizierung; professionelle Prozessunterstützung</a:t>
            </a:r>
          </a:p>
          <a:p>
            <a:pPr marL="457200" indent="-457200">
              <a:buFont typeface="+mj-lt"/>
              <a:buAutoNum type="arabicPeriod" startAt="4"/>
            </a:pPr>
            <a:r>
              <a:rPr lang="de-DE" sz="2200" u="sng" dirty="0"/>
              <a:t>Umsetzung zur Klimaanpassung</a:t>
            </a:r>
            <a:endParaRPr lang="de-DE" sz="2200" dirty="0"/>
          </a:p>
          <a:p>
            <a:pPr marL="400050" lvl="1" indent="0">
              <a:buNone/>
            </a:pPr>
            <a:r>
              <a:rPr lang="de-DE" sz="2200" dirty="0"/>
              <a:t>Umsetzungsvorhaben, die nachweislich Beitrag zur Bewältigung von Hitzeperioden leisten</a:t>
            </a:r>
          </a:p>
          <a:p>
            <a:pPr marL="400050" lvl="1" indent="0">
              <a:buNone/>
            </a:pPr>
            <a:endParaRPr lang="de-DE" sz="2200" dirty="0"/>
          </a:p>
          <a:p>
            <a:pPr marL="0" indent="0"/>
            <a:endParaRPr lang="de-DE" sz="2200" dirty="0"/>
          </a:p>
          <a:p>
            <a:pPr marL="400050" lvl="1" indent="0">
              <a:buNone/>
            </a:pPr>
            <a:r>
              <a:rPr lang="de-DE" sz="2200" dirty="0"/>
              <a:t>Ggf. mit Bundesförderung der Kommunalrichtlinie (KLR) kombinierbar.</a:t>
            </a:r>
          </a:p>
        </p:txBody>
      </p:sp>
      <p:sp>
        <p:nvSpPr>
          <p:cNvPr id="8" name="Textfeld 7">
            <a:extLst>
              <a:ext uri="{FF2B5EF4-FFF2-40B4-BE49-F238E27FC236}">
                <a16:creationId xmlns:a16="http://schemas.microsoft.com/office/drawing/2014/main" id="{141F01C1-4D21-D69E-F199-643D3FC7F0A2}"/>
              </a:ext>
            </a:extLst>
          </p:cNvPr>
          <p:cNvSpPr txBox="1"/>
          <p:nvPr/>
        </p:nvSpPr>
        <p:spPr>
          <a:xfrm>
            <a:off x="684213" y="5030818"/>
            <a:ext cx="341760" cy="769441"/>
          </a:xfrm>
          <a:prstGeom prst="rect">
            <a:avLst/>
          </a:prstGeom>
          <a:noFill/>
        </p:spPr>
        <p:txBody>
          <a:bodyPr wrap="none" rtlCol="0">
            <a:spAutoFit/>
          </a:bodyPr>
          <a:lstStyle/>
          <a:p>
            <a:r>
              <a:rPr lang="de-DE" sz="4400" dirty="0">
                <a:solidFill>
                  <a:srgbClr val="FF0000"/>
                </a:solidFill>
              </a:rPr>
              <a:t>!</a:t>
            </a:r>
          </a:p>
        </p:txBody>
      </p:sp>
    </p:spTree>
    <p:extLst>
      <p:ext uri="{BB962C8B-B14F-4D97-AF65-F5344CB8AC3E}">
        <p14:creationId xmlns:p14="http://schemas.microsoft.com/office/powerpoint/2010/main" val="1758288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57F6CC-AE57-9E95-BE9A-352842A3AC89}"/>
              </a:ext>
            </a:extLst>
          </p:cNvPr>
          <p:cNvSpPr>
            <a:spLocks noGrp="1"/>
          </p:cNvSpPr>
          <p:nvPr>
            <p:ph type="title"/>
          </p:nvPr>
        </p:nvSpPr>
        <p:spPr/>
        <p:txBody>
          <a:bodyPr/>
          <a:lstStyle/>
          <a:p>
            <a:r>
              <a:rPr lang="de-DE" dirty="0"/>
              <a:t>Kommunalrichtlinie (KRL)</a:t>
            </a:r>
            <a:br>
              <a:rPr lang="de-DE" dirty="0"/>
            </a:br>
            <a:r>
              <a:rPr lang="de-DE" sz="2800" dirty="0"/>
              <a:t>Förderprogramm des BMUKN</a:t>
            </a:r>
            <a:br>
              <a:rPr lang="de-DE" sz="2800" dirty="0"/>
            </a:br>
            <a:endParaRPr lang="de-DE" dirty="0"/>
          </a:p>
        </p:txBody>
      </p:sp>
      <p:sp>
        <p:nvSpPr>
          <p:cNvPr id="3" name="Inhaltsplatzhalter 2">
            <a:extLst>
              <a:ext uri="{FF2B5EF4-FFF2-40B4-BE49-F238E27FC236}">
                <a16:creationId xmlns:a16="http://schemas.microsoft.com/office/drawing/2014/main" id="{35294E25-1728-DC77-1170-3205796D45F1}"/>
              </a:ext>
            </a:extLst>
          </p:cNvPr>
          <p:cNvSpPr>
            <a:spLocks noGrp="1"/>
          </p:cNvSpPr>
          <p:nvPr>
            <p:ph idx="1"/>
          </p:nvPr>
        </p:nvSpPr>
        <p:spPr/>
        <p:txBody>
          <a:bodyPr/>
          <a:lstStyle/>
          <a:p>
            <a:pPr>
              <a:buFont typeface="Arial" panose="020B0604020202020204" pitchFamily="34" charset="0"/>
              <a:buChar char="•"/>
            </a:pPr>
            <a:r>
              <a:rPr lang="de-DE" sz="2200" dirty="0"/>
              <a:t>Laufzeit: 01.11.2024 - 31.12.2027</a:t>
            </a:r>
          </a:p>
          <a:p>
            <a:pPr>
              <a:buFont typeface="Arial" panose="020B0604020202020204" pitchFamily="34" charset="0"/>
              <a:buChar char="•"/>
            </a:pPr>
            <a:r>
              <a:rPr lang="de-DE" sz="2200" dirty="0"/>
              <a:t>Zielsetzung: Unterstützung von Kommunen und kommunalen Akteuren bei Senkung der THG-Emissionen</a:t>
            </a:r>
          </a:p>
          <a:p>
            <a:pPr>
              <a:buFont typeface="Arial" panose="020B0604020202020204" pitchFamily="34" charset="0"/>
              <a:buChar char="•"/>
            </a:pPr>
            <a:r>
              <a:rPr lang="de-DE" sz="2200" dirty="0"/>
              <a:t>Antragsberechtigt: Kommunen, kommunale Betriebe, Einrichtungen, Vereine, Religionsgemeinschaften</a:t>
            </a:r>
          </a:p>
          <a:p>
            <a:pPr>
              <a:buFont typeface="Arial" panose="020B0604020202020204" pitchFamily="34" charset="0"/>
              <a:buChar char="•"/>
            </a:pPr>
            <a:r>
              <a:rPr lang="de-DE" sz="2200" dirty="0"/>
              <a:t>Seit 09.2026 Obergrenzen: 2 Mio. € strategische Vorhaben, 20 Mio. investive Vorhaben</a:t>
            </a:r>
          </a:p>
          <a:p>
            <a:pPr>
              <a:buFont typeface="Arial" panose="020B0604020202020204" pitchFamily="34" charset="0"/>
              <a:buChar char="•"/>
            </a:pPr>
            <a:r>
              <a:rPr lang="de-DE" sz="2200" dirty="0"/>
              <a:t>Jeder Förderschwerpunkt hat eigene Förderquoten und Antragsberechtigte</a:t>
            </a:r>
          </a:p>
          <a:p>
            <a:pPr>
              <a:buFont typeface="Arial" panose="020B0604020202020204" pitchFamily="34" charset="0"/>
              <a:buChar char="•"/>
            </a:pPr>
            <a:r>
              <a:rPr lang="de-DE" sz="2200" dirty="0"/>
              <a:t>Bearbeitungsdauer: mind. 5 Monate</a:t>
            </a:r>
          </a:p>
          <a:p>
            <a:pPr marL="0" indent="0"/>
            <a:endParaRPr lang="de-DE" sz="2200" dirty="0"/>
          </a:p>
          <a:p>
            <a:endParaRPr lang="de-DE" sz="2200" dirty="0"/>
          </a:p>
        </p:txBody>
      </p:sp>
      <p:sp>
        <p:nvSpPr>
          <p:cNvPr id="4" name="Datumsplatzhalter 3">
            <a:extLst>
              <a:ext uri="{FF2B5EF4-FFF2-40B4-BE49-F238E27FC236}">
                <a16:creationId xmlns:a16="http://schemas.microsoft.com/office/drawing/2014/main" id="{02ECFC82-B12C-EA84-2178-4A4F9C2AB70D}"/>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2A4CFDDE-91CE-205D-D94C-5335B151E7BD}"/>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37AF2D22-8A1C-C0E3-0947-2760992AD097}"/>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14</a:t>
            </a:fld>
            <a:endParaRPr lang="de-DE" altLang="de-DE"/>
          </a:p>
        </p:txBody>
      </p:sp>
    </p:spTree>
    <p:extLst>
      <p:ext uri="{BB962C8B-B14F-4D97-AF65-F5344CB8AC3E}">
        <p14:creationId xmlns:p14="http://schemas.microsoft.com/office/powerpoint/2010/main" val="2129785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D1C0D3-A0AA-B7A8-9D9B-B437A6D97367}"/>
              </a:ext>
            </a:extLst>
          </p:cNvPr>
          <p:cNvSpPr>
            <a:spLocks noGrp="1"/>
          </p:cNvSpPr>
          <p:nvPr>
            <p:ph type="title"/>
          </p:nvPr>
        </p:nvSpPr>
        <p:spPr/>
        <p:txBody>
          <a:bodyPr/>
          <a:lstStyle/>
          <a:p>
            <a:r>
              <a:rPr lang="de-DE" dirty="0"/>
              <a:t>Kommunalrichtlinie</a:t>
            </a:r>
            <a:br>
              <a:rPr lang="de-DE" dirty="0"/>
            </a:br>
            <a:r>
              <a:rPr lang="de-DE" dirty="0"/>
              <a:t>Strategische Maßnahmen</a:t>
            </a:r>
          </a:p>
        </p:txBody>
      </p:sp>
      <p:sp>
        <p:nvSpPr>
          <p:cNvPr id="3" name="Inhaltsplatzhalter 2">
            <a:extLst>
              <a:ext uri="{FF2B5EF4-FFF2-40B4-BE49-F238E27FC236}">
                <a16:creationId xmlns:a16="http://schemas.microsoft.com/office/drawing/2014/main" id="{392F4A0F-DF01-8B54-03E8-A50971E7796E}"/>
              </a:ext>
            </a:extLst>
          </p:cNvPr>
          <p:cNvSpPr>
            <a:spLocks noGrp="1"/>
          </p:cNvSpPr>
          <p:nvPr>
            <p:ph idx="1"/>
          </p:nvPr>
        </p:nvSpPr>
        <p:spPr/>
        <p:txBody>
          <a:bodyPr/>
          <a:lstStyle/>
          <a:p>
            <a:pPr marL="457200" indent="-457200">
              <a:buFont typeface="+mj-lt"/>
              <a:buAutoNum type="arabicPeriod"/>
            </a:pPr>
            <a:r>
              <a:rPr lang="de-DE" sz="2200" u="sng" dirty="0"/>
              <a:t>Externe Beratungsleistungen im Bereich Klimaschutz</a:t>
            </a:r>
            <a:endParaRPr lang="de-DE" sz="2200" dirty="0"/>
          </a:p>
          <a:p>
            <a:pPr marL="400050" lvl="1" indent="0">
              <a:buNone/>
            </a:pPr>
            <a:r>
              <a:rPr lang="de-DE" sz="2200" dirty="0"/>
              <a:t>Fokus auf THG-Minimierung, bis zu 20 Tage externe Dienstleistende, 70 % Förderquote</a:t>
            </a:r>
          </a:p>
          <a:p>
            <a:pPr lvl="1">
              <a:buFont typeface="Arial" panose="020B0604020202020204" pitchFamily="34" charset="0"/>
              <a:buChar char="•"/>
            </a:pPr>
            <a:r>
              <a:rPr lang="de-DE" sz="2200" dirty="0"/>
              <a:t>Einstiegs- und Orientierungsberatung</a:t>
            </a:r>
          </a:p>
          <a:p>
            <a:pPr lvl="1">
              <a:buFont typeface="Arial" panose="020B0604020202020204" pitchFamily="34" charset="0"/>
              <a:buChar char="•"/>
            </a:pPr>
            <a:r>
              <a:rPr lang="de-DE" sz="2200" dirty="0"/>
              <a:t>Fokusberatung für spezielle Handlungsfelder</a:t>
            </a:r>
          </a:p>
          <a:p>
            <a:pPr marL="457200" indent="-457200">
              <a:buFont typeface="+mj-lt"/>
              <a:buAutoNum type="arabicPeriod"/>
            </a:pPr>
            <a:r>
              <a:rPr lang="de-DE" sz="2200" u="sng" dirty="0"/>
              <a:t>Energiesparmodelle</a:t>
            </a:r>
            <a:r>
              <a:rPr lang="de-DE" sz="2200" dirty="0"/>
              <a:t> (in Einrichtungen)</a:t>
            </a:r>
          </a:p>
          <a:p>
            <a:pPr marL="400050" lvl="1" indent="0">
              <a:buNone/>
            </a:pPr>
            <a:r>
              <a:rPr lang="de-DE" sz="2200" dirty="0"/>
              <a:t>70% Förderquote zusätzliches Personal, externe Dienstleister, Auftaktveranstaltung, Bildung von Energieteams, Hausmeisterschulung, …</a:t>
            </a:r>
          </a:p>
          <a:p>
            <a:pPr marL="457200" indent="-457200">
              <a:buFont typeface="+mj-lt"/>
              <a:buAutoNum type="arabicPeriod"/>
            </a:pPr>
            <a:r>
              <a:rPr lang="de-DE" sz="2200" u="sng" dirty="0"/>
              <a:t>Kommunale Netzwerke</a:t>
            </a:r>
          </a:p>
          <a:p>
            <a:pPr marL="400050" lvl="1" indent="0">
              <a:buNone/>
            </a:pPr>
            <a:r>
              <a:rPr lang="de-DE" sz="2200" dirty="0"/>
              <a:t>60% Förderquote, (z.B. Energieeffizient-Netzwerk)</a:t>
            </a:r>
          </a:p>
        </p:txBody>
      </p:sp>
      <p:sp>
        <p:nvSpPr>
          <p:cNvPr id="4" name="Datumsplatzhalter 3">
            <a:extLst>
              <a:ext uri="{FF2B5EF4-FFF2-40B4-BE49-F238E27FC236}">
                <a16:creationId xmlns:a16="http://schemas.microsoft.com/office/drawing/2014/main" id="{223FE503-78EE-7739-08E3-3BD22E66C9FD}"/>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9C5D2973-780A-C4EA-9798-077FB7B57EB9}"/>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78D6F139-CB65-E7DE-405C-60EE86182733}"/>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15</a:t>
            </a:fld>
            <a:endParaRPr lang="de-DE" altLang="de-DE"/>
          </a:p>
        </p:txBody>
      </p:sp>
    </p:spTree>
    <p:extLst>
      <p:ext uri="{BB962C8B-B14F-4D97-AF65-F5344CB8AC3E}">
        <p14:creationId xmlns:p14="http://schemas.microsoft.com/office/powerpoint/2010/main" val="3565459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A86A31-F759-9ACD-886C-DCED81808CED}"/>
              </a:ext>
            </a:extLst>
          </p:cNvPr>
          <p:cNvSpPr>
            <a:spLocks noGrp="1"/>
          </p:cNvSpPr>
          <p:nvPr>
            <p:ph type="title"/>
          </p:nvPr>
        </p:nvSpPr>
        <p:spPr/>
        <p:txBody>
          <a:bodyPr/>
          <a:lstStyle/>
          <a:p>
            <a:r>
              <a:rPr lang="de-DE" dirty="0"/>
              <a:t>Kommunalrichtlinie</a:t>
            </a:r>
            <a:br>
              <a:rPr lang="de-DE" dirty="0"/>
            </a:br>
            <a:r>
              <a:rPr lang="de-DE" dirty="0"/>
              <a:t>Strategische Maßnahmen</a:t>
            </a:r>
          </a:p>
        </p:txBody>
      </p:sp>
      <p:sp>
        <p:nvSpPr>
          <p:cNvPr id="3" name="Inhaltsplatzhalter 2">
            <a:extLst>
              <a:ext uri="{FF2B5EF4-FFF2-40B4-BE49-F238E27FC236}">
                <a16:creationId xmlns:a16="http://schemas.microsoft.com/office/drawing/2014/main" id="{2552C27D-2B62-4A95-CD41-9A412C10E75E}"/>
              </a:ext>
            </a:extLst>
          </p:cNvPr>
          <p:cNvSpPr>
            <a:spLocks noGrp="1"/>
          </p:cNvSpPr>
          <p:nvPr>
            <p:ph idx="1"/>
          </p:nvPr>
        </p:nvSpPr>
        <p:spPr/>
        <p:txBody>
          <a:bodyPr/>
          <a:lstStyle/>
          <a:p>
            <a:pPr marL="457200" indent="-457200">
              <a:buFont typeface="+mj-lt"/>
              <a:buAutoNum type="arabicPeriod" startAt="4"/>
            </a:pPr>
            <a:r>
              <a:rPr lang="de-DE" sz="2200" u="sng" dirty="0"/>
              <a:t>Machbarkeitsstudien</a:t>
            </a:r>
            <a:r>
              <a:rPr lang="de-DE" sz="2200" dirty="0"/>
              <a:t> (Förderquote 50%)</a:t>
            </a:r>
          </a:p>
          <a:p>
            <a:pPr marL="400050" lvl="1" indent="0">
              <a:buNone/>
            </a:pPr>
            <a:r>
              <a:rPr lang="de-DE" sz="2200" dirty="0"/>
              <a:t>Bestandsaufnahme, Potenzialanalyse für technische und organisatorische THG-Minderung; Vorplanungsphase mit Umsetzungsvarianten, Vorzugsvariante mit Entwurfs- und Genehmigungsplanung (HOAI bis Leistungsphase 4)</a:t>
            </a:r>
          </a:p>
          <a:p>
            <a:pPr marL="457200" indent="-457200">
              <a:buFont typeface="+mj-lt"/>
              <a:buAutoNum type="arabicPeriod" startAt="4"/>
            </a:pPr>
            <a:r>
              <a:rPr lang="de-DE" sz="2200" u="sng" dirty="0"/>
              <a:t>Klimaschutzkoordination</a:t>
            </a:r>
            <a:r>
              <a:rPr lang="de-DE" sz="2200" dirty="0"/>
              <a:t> (Landkreise, Förderquote 70%)</a:t>
            </a:r>
          </a:p>
          <a:p>
            <a:pPr marL="400050" lvl="1" indent="0">
              <a:buNone/>
            </a:pPr>
            <a:r>
              <a:rPr lang="de-DE" sz="2200" dirty="0"/>
              <a:t>Zusätzliches Fachpersonal, externe Dienstleistung bei Bilanzen; ÖA; professionelle Prozessunterstützung, Dienstreisen</a:t>
            </a:r>
          </a:p>
          <a:p>
            <a:pPr marL="457200" indent="-457200">
              <a:buFont typeface="+mj-lt"/>
              <a:buAutoNum type="arabicPeriod" startAt="4"/>
            </a:pPr>
            <a:r>
              <a:rPr lang="de-DE" sz="2200" u="sng" dirty="0"/>
              <a:t>Klimaschutzkonzepte und Klimaschutzmanagement</a:t>
            </a:r>
          </a:p>
          <a:p>
            <a:pPr marL="457200" indent="-457200">
              <a:buFont typeface="+mj-lt"/>
              <a:buAutoNum type="arabicPeriod" startAt="4"/>
            </a:pPr>
            <a:r>
              <a:rPr lang="de-DE" sz="2200" u="sng" dirty="0"/>
              <a:t>Fokuskonzepte und ihre Umsetzung</a:t>
            </a:r>
          </a:p>
          <a:p>
            <a:endParaRPr lang="de-DE" sz="2200" dirty="0"/>
          </a:p>
        </p:txBody>
      </p:sp>
      <p:sp>
        <p:nvSpPr>
          <p:cNvPr id="4" name="Datumsplatzhalter 3">
            <a:extLst>
              <a:ext uri="{FF2B5EF4-FFF2-40B4-BE49-F238E27FC236}">
                <a16:creationId xmlns:a16="http://schemas.microsoft.com/office/drawing/2014/main" id="{3B4E8651-4AEE-A3DA-4A2C-046BFBEC8C3C}"/>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2E21A995-13D4-7AA3-69FA-19E24B20F0FB}"/>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C12C133D-6A23-5829-55CA-24FE1B5B18DA}"/>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16</a:t>
            </a:fld>
            <a:endParaRPr lang="de-DE" altLang="de-DE"/>
          </a:p>
        </p:txBody>
      </p:sp>
    </p:spTree>
    <p:extLst>
      <p:ext uri="{BB962C8B-B14F-4D97-AF65-F5344CB8AC3E}">
        <p14:creationId xmlns:p14="http://schemas.microsoft.com/office/powerpoint/2010/main" val="1554358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AD463F-0DBC-6581-67F6-14D83673E87D}"/>
              </a:ext>
            </a:extLst>
          </p:cNvPr>
          <p:cNvSpPr>
            <a:spLocks noGrp="1"/>
          </p:cNvSpPr>
          <p:nvPr>
            <p:ph type="title"/>
          </p:nvPr>
        </p:nvSpPr>
        <p:spPr/>
        <p:txBody>
          <a:bodyPr/>
          <a:lstStyle/>
          <a:p>
            <a:r>
              <a:rPr lang="de-DE" dirty="0"/>
              <a:t>Kommunalrichtlinie</a:t>
            </a:r>
            <a:br>
              <a:rPr lang="de-DE" dirty="0"/>
            </a:br>
            <a:r>
              <a:rPr lang="de-DE" dirty="0"/>
              <a:t>Investive Maßnahmen</a:t>
            </a:r>
          </a:p>
        </p:txBody>
      </p:sp>
      <p:sp>
        <p:nvSpPr>
          <p:cNvPr id="3" name="Inhaltsplatzhalter 2">
            <a:extLst>
              <a:ext uri="{FF2B5EF4-FFF2-40B4-BE49-F238E27FC236}">
                <a16:creationId xmlns:a16="http://schemas.microsoft.com/office/drawing/2014/main" id="{B019ECCB-6868-5BCD-65B5-27DE0D021F43}"/>
              </a:ext>
            </a:extLst>
          </p:cNvPr>
          <p:cNvSpPr>
            <a:spLocks noGrp="1"/>
          </p:cNvSpPr>
          <p:nvPr>
            <p:ph idx="1"/>
          </p:nvPr>
        </p:nvSpPr>
        <p:spPr/>
        <p:txBody>
          <a:bodyPr/>
          <a:lstStyle/>
          <a:p>
            <a:pPr marL="457200" indent="-457200">
              <a:buFont typeface="+mj-lt"/>
              <a:buAutoNum type="arabicPeriod"/>
            </a:pPr>
            <a:r>
              <a:rPr lang="de-DE" sz="2200" dirty="0"/>
              <a:t>Außen- und Straßenbeleuchtung</a:t>
            </a:r>
          </a:p>
          <a:p>
            <a:pPr marL="457200" indent="-457200">
              <a:buFont typeface="+mj-lt"/>
              <a:buAutoNum type="arabicPeriod"/>
            </a:pPr>
            <a:r>
              <a:rPr lang="de-DE" sz="2200" dirty="0"/>
              <a:t>Innen- und Hallenbeleuchtung</a:t>
            </a:r>
          </a:p>
          <a:p>
            <a:pPr marL="457200" indent="-457200">
              <a:buFont typeface="+mj-lt"/>
              <a:buAutoNum type="arabicPeriod"/>
            </a:pPr>
            <a:r>
              <a:rPr lang="de-DE" sz="2200" dirty="0"/>
              <a:t>Klimafreundliche Mobilität</a:t>
            </a:r>
          </a:p>
          <a:p>
            <a:pPr marL="457200" indent="-457200">
              <a:buFont typeface="+mj-lt"/>
              <a:buAutoNum type="arabicPeriod"/>
            </a:pPr>
            <a:r>
              <a:rPr lang="de-DE" sz="2200" dirty="0"/>
              <a:t>Klimafreundliche Abfallwirtschaft</a:t>
            </a:r>
          </a:p>
          <a:p>
            <a:pPr marL="457200" indent="-457200">
              <a:buFont typeface="+mj-lt"/>
              <a:buAutoNum type="arabicPeriod"/>
            </a:pPr>
            <a:r>
              <a:rPr lang="de-DE" sz="2200" dirty="0"/>
              <a:t>Klimafreundliche Abwasserbewirtschaftung</a:t>
            </a:r>
          </a:p>
          <a:p>
            <a:pPr marL="457200" indent="-457200">
              <a:buFont typeface="+mj-lt"/>
              <a:buAutoNum type="arabicPeriod"/>
            </a:pPr>
            <a:r>
              <a:rPr lang="de-DE" sz="2200" dirty="0"/>
              <a:t>Klimafreundliche Trinkwasserversorgung</a:t>
            </a:r>
          </a:p>
          <a:p>
            <a:pPr marL="457200" indent="-457200">
              <a:buFont typeface="+mj-lt"/>
              <a:buAutoNum type="arabicPeriod"/>
            </a:pPr>
            <a:r>
              <a:rPr lang="de-DE" sz="2200" dirty="0"/>
              <a:t>Beckenwasserpumpen</a:t>
            </a:r>
          </a:p>
        </p:txBody>
      </p:sp>
      <p:sp>
        <p:nvSpPr>
          <p:cNvPr id="4" name="Datumsplatzhalter 3">
            <a:extLst>
              <a:ext uri="{FF2B5EF4-FFF2-40B4-BE49-F238E27FC236}">
                <a16:creationId xmlns:a16="http://schemas.microsoft.com/office/drawing/2014/main" id="{D097171B-E6A2-080C-C598-3FD614903FE1}"/>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A5DE0CA2-2074-1BB7-427A-4DCB55A4C896}"/>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1A169885-0525-C13C-886B-9F60F712D36A}"/>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17</a:t>
            </a:fld>
            <a:endParaRPr lang="de-DE" altLang="de-DE"/>
          </a:p>
        </p:txBody>
      </p:sp>
    </p:spTree>
    <p:extLst>
      <p:ext uri="{BB962C8B-B14F-4D97-AF65-F5344CB8AC3E}">
        <p14:creationId xmlns:p14="http://schemas.microsoft.com/office/powerpoint/2010/main" val="1371796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668F56-1004-2D76-34B3-40E8AB119C07}"/>
              </a:ext>
            </a:extLst>
          </p:cNvPr>
          <p:cNvSpPr>
            <a:spLocks noGrp="1"/>
          </p:cNvSpPr>
          <p:nvPr>
            <p:ph type="title"/>
          </p:nvPr>
        </p:nvSpPr>
        <p:spPr>
          <a:xfrm>
            <a:off x="684212" y="441325"/>
            <a:ext cx="7272164" cy="1331913"/>
          </a:xfrm>
        </p:spPr>
        <p:txBody>
          <a:bodyPr/>
          <a:lstStyle/>
          <a:p>
            <a:r>
              <a:rPr lang="de-DE" dirty="0"/>
              <a:t>Verbundvorhaben LOTSE:</a:t>
            </a:r>
            <a:br>
              <a:rPr lang="de-DE" dirty="0"/>
            </a:br>
            <a:r>
              <a:rPr lang="de-DE" dirty="0"/>
              <a:t>Demonstration und Wissenstransfer zu Kommunen im Landkreis Pfaffenhofen</a:t>
            </a:r>
          </a:p>
        </p:txBody>
      </p:sp>
      <p:sp>
        <p:nvSpPr>
          <p:cNvPr id="3" name="Inhaltsplatzhalter 2">
            <a:extLst>
              <a:ext uri="{FF2B5EF4-FFF2-40B4-BE49-F238E27FC236}">
                <a16:creationId xmlns:a16="http://schemas.microsoft.com/office/drawing/2014/main" id="{31E671D4-04DD-0B4A-4AC3-4239049E1B02}"/>
              </a:ext>
            </a:extLst>
          </p:cNvPr>
          <p:cNvSpPr>
            <a:spLocks noGrp="1"/>
          </p:cNvSpPr>
          <p:nvPr>
            <p:ph idx="1"/>
          </p:nvPr>
        </p:nvSpPr>
        <p:spPr>
          <a:xfrm>
            <a:off x="684212" y="1952625"/>
            <a:ext cx="8280401" cy="4176713"/>
          </a:xfrm>
        </p:spPr>
        <p:txBody>
          <a:bodyPr/>
          <a:lstStyle/>
          <a:p>
            <a:pPr>
              <a:buFont typeface="Arial" panose="020B0604020202020204" pitchFamily="34" charset="0"/>
              <a:buChar char="•"/>
            </a:pPr>
            <a:r>
              <a:rPr lang="de-DE" sz="2000" dirty="0"/>
              <a:t>Lokale Organisations-, Transfer-, und sichere Datenstrukturen für die beschleunigte Umsetzung kommunaler Wärmepläne </a:t>
            </a:r>
          </a:p>
          <a:p>
            <a:pPr>
              <a:buFont typeface="Arial" panose="020B0604020202020204" pitchFamily="34" charset="0"/>
              <a:buChar char="•"/>
            </a:pPr>
            <a:r>
              <a:rPr lang="de-DE" sz="2000" dirty="0"/>
              <a:t>Mittel aus dem Förderaufruf „Vom Plan zur Wende“ Bundesministeriums für Wirtschaft und Energie </a:t>
            </a:r>
            <a:r>
              <a:rPr lang="de-DE" sz="2000"/>
              <a:t>im </a:t>
            </a:r>
            <a:br>
              <a:rPr lang="de-DE" sz="2000"/>
            </a:br>
            <a:r>
              <a:rPr lang="de-DE" sz="2000"/>
              <a:t>8</a:t>
            </a:r>
            <a:r>
              <a:rPr lang="de-DE" sz="2000" dirty="0"/>
              <a:t>. Energieforschungsprogramm</a:t>
            </a:r>
          </a:p>
          <a:p>
            <a:pPr>
              <a:buFont typeface="Arial" panose="020B0604020202020204" pitchFamily="34" charset="0"/>
              <a:buChar char="•"/>
            </a:pPr>
            <a:r>
              <a:rPr lang="de-DE" sz="2000" dirty="0"/>
              <a:t>Projektpartner:</a:t>
            </a:r>
          </a:p>
          <a:p>
            <a:pPr marL="400050" lvl="1" indent="0">
              <a:buNone/>
            </a:pPr>
            <a:r>
              <a:rPr lang="de-DE" sz="2000" dirty="0"/>
              <a:t>Landkreis Pfaffenhofen</a:t>
            </a:r>
          </a:p>
          <a:p>
            <a:pPr marL="400050" lvl="1" indent="0">
              <a:buNone/>
            </a:pPr>
            <a:r>
              <a:rPr lang="de-DE" sz="2000" dirty="0"/>
              <a:t>Marktgemeinde Hohenwart</a:t>
            </a:r>
          </a:p>
          <a:p>
            <a:pPr marL="400050" lvl="1" indent="0">
              <a:buNone/>
            </a:pPr>
            <a:r>
              <a:rPr lang="de-DE" sz="2000" dirty="0"/>
              <a:t>THI Ingolstadt</a:t>
            </a:r>
          </a:p>
          <a:p>
            <a:pPr marL="400050" lvl="1" indent="0">
              <a:buNone/>
            </a:pPr>
            <a:r>
              <a:rPr lang="de-DE" sz="2000" dirty="0"/>
              <a:t>RWTH Aachen</a:t>
            </a:r>
          </a:p>
          <a:p>
            <a:pPr>
              <a:buFont typeface="Arial" panose="020B0604020202020204" pitchFamily="34" charset="0"/>
              <a:buChar char="•"/>
            </a:pPr>
            <a:r>
              <a:rPr lang="de-DE" sz="2000" dirty="0"/>
              <a:t>Laufzeit: 01.01.2027 – 31.12.2028</a:t>
            </a:r>
          </a:p>
          <a:p>
            <a:pPr>
              <a:buFont typeface="Arial" panose="020B0604020202020204" pitchFamily="34" charset="0"/>
              <a:buChar char="•"/>
            </a:pPr>
            <a:r>
              <a:rPr lang="de-DE" sz="2000" dirty="0"/>
              <a:t>Teilvorhaben: Personalstelle (80%,TvÖD 10), Sachausgaben</a:t>
            </a:r>
          </a:p>
          <a:p>
            <a:pPr>
              <a:buFont typeface="Arial" panose="020B0604020202020204" pitchFamily="34" charset="0"/>
              <a:buChar char="•"/>
            </a:pPr>
            <a:endParaRPr lang="de-DE" sz="2000" dirty="0"/>
          </a:p>
        </p:txBody>
      </p:sp>
      <p:sp>
        <p:nvSpPr>
          <p:cNvPr id="4" name="Datumsplatzhalter 3">
            <a:extLst>
              <a:ext uri="{FF2B5EF4-FFF2-40B4-BE49-F238E27FC236}">
                <a16:creationId xmlns:a16="http://schemas.microsoft.com/office/drawing/2014/main" id="{5F568FE1-88CA-C494-704B-9E902A64A948}"/>
              </a:ext>
            </a:extLst>
          </p:cNvPr>
          <p:cNvSpPr>
            <a:spLocks noGrp="1"/>
          </p:cNvSpPr>
          <p:nvPr>
            <p:ph type="dt" sz="half" idx="10"/>
          </p:nvPr>
        </p:nvSpPr>
        <p:spPr/>
        <p:txBody>
          <a:bodyPr/>
          <a:lstStyle/>
          <a:p>
            <a:pPr>
              <a:defRPr/>
            </a:pPr>
            <a:fld id="{6CF2A682-752D-4F30-9779-FEA08D2038F3}" type="datetime4">
              <a:rPr lang="de-DE" smtClean="0"/>
              <a:pPr>
                <a:defRPr/>
              </a:pPr>
              <a:t>7. Oktober 2026</a:t>
            </a:fld>
            <a:endParaRPr lang="de-DE" dirty="0"/>
          </a:p>
        </p:txBody>
      </p:sp>
      <p:sp>
        <p:nvSpPr>
          <p:cNvPr id="5" name="Fußzeilenplatzhalter 4">
            <a:extLst>
              <a:ext uri="{FF2B5EF4-FFF2-40B4-BE49-F238E27FC236}">
                <a16:creationId xmlns:a16="http://schemas.microsoft.com/office/drawing/2014/main" id="{9E4D530B-5556-1531-73DB-0BD9F3B7FDB9}"/>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E18365D7-688E-8E8C-1579-9F1D3C6E210E}"/>
              </a:ext>
            </a:extLst>
          </p:cNvPr>
          <p:cNvSpPr>
            <a:spLocks noGrp="1"/>
          </p:cNvSpPr>
          <p:nvPr>
            <p:ph type="sldNum" sz="quarter" idx="12"/>
          </p:nvPr>
        </p:nvSpPr>
        <p:spPr/>
        <p:txBody>
          <a:bodyPr/>
          <a:lstStyle/>
          <a:p>
            <a:r>
              <a:rPr lang="de-DE" altLang="de-DE"/>
              <a:t>Folie </a:t>
            </a:r>
            <a:fld id="{AC42AC21-C157-4669-9CC9-54D8EFE4B14A}" type="slidenum">
              <a:rPr lang="de-DE" altLang="de-DE" smtClean="0"/>
              <a:pPr/>
              <a:t>18</a:t>
            </a:fld>
            <a:endParaRPr lang="de-DE" altLang="de-DE"/>
          </a:p>
        </p:txBody>
      </p:sp>
      <p:sp>
        <p:nvSpPr>
          <p:cNvPr id="7" name="Geschweifte Klammer rechts 6">
            <a:extLst>
              <a:ext uri="{FF2B5EF4-FFF2-40B4-BE49-F238E27FC236}">
                <a16:creationId xmlns:a16="http://schemas.microsoft.com/office/drawing/2014/main" id="{6BB24301-3F9D-97DF-735F-C7C5BB673460}"/>
              </a:ext>
            </a:extLst>
          </p:cNvPr>
          <p:cNvSpPr/>
          <p:nvPr/>
        </p:nvSpPr>
        <p:spPr>
          <a:xfrm>
            <a:off x="4283968" y="4437112"/>
            <a:ext cx="72008" cy="647651"/>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8" name="Textfeld 7">
            <a:extLst>
              <a:ext uri="{FF2B5EF4-FFF2-40B4-BE49-F238E27FC236}">
                <a16:creationId xmlns:a16="http://schemas.microsoft.com/office/drawing/2014/main" id="{A3B237C2-BC28-D29D-8A61-B79A71007F4F}"/>
              </a:ext>
            </a:extLst>
          </p:cNvPr>
          <p:cNvSpPr txBox="1"/>
          <p:nvPr/>
        </p:nvSpPr>
        <p:spPr>
          <a:xfrm>
            <a:off x="4371038" y="4576271"/>
            <a:ext cx="2403222" cy="369332"/>
          </a:xfrm>
          <a:prstGeom prst="rect">
            <a:avLst/>
          </a:prstGeom>
          <a:noFill/>
        </p:spPr>
        <p:txBody>
          <a:bodyPr wrap="none" rtlCol="0">
            <a:spAutoFit/>
          </a:bodyPr>
          <a:lstStyle/>
          <a:p>
            <a:r>
              <a:rPr lang="de-DE" dirty="0" err="1"/>
              <a:t>Koordinatorentandem</a:t>
            </a:r>
            <a:endParaRPr lang="de-DE" dirty="0"/>
          </a:p>
        </p:txBody>
      </p:sp>
      <p:sp>
        <p:nvSpPr>
          <p:cNvPr id="9" name="Geschweifte Klammer rechts 8">
            <a:extLst>
              <a:ext uri="{FF2B5EF4-FFF2-40B4-BE49-F238E27FC236}">
                <a16:creationId xmlns:a16="http://schemas.microsoft.com/office/drawing/2014/main" id="{2336432D-8229-021E-A072-907353E0DF53}"/>
              </a:ext>
            </a:extLst>
          </p:cNvPr>
          <p:cNvSpPr/>
          <p:nvPr/>
        </p:nvSpPr>
        <p:spPr>
          <a:xfrm>
            <a:off x="4388677" y="4040981"/>
            <a:ext cx="72008" cy="647651"/>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0" name="Textfeld 9">
            <a:extLst>
              <a:ext uri="{FF2B5EF4-FFF2-40B4-BE49-F238E27FC236}">
                <a16:creationId xmlns:a16="http://schemas.microsoft.com/office/drawing/2014/main" id="{7669DBAF-3CE0-3051-65F7-78E6377D8CE4}"/>
              </a:ext>
            </a:extLst>
          </p:cNvPr>
          <p:cNvSpPr txBox="1"/>
          <p:nvPr/>
        </p:nvSpPr>
        <p:spPr>
          <a:xfrm>
            <a:off x="4460685" y="4180140"/>
            <a:ext cx="3749744" cy="369332"/>
          </a:xfrm>
          <a:prstGeom prst="rect">
            <a:avLst/>
          </a:prstGeom>
          <a:noFill/>
        </p:spPr>
        <p:txBody>
          <a:bodyPr wrap="none" rtlCol="0">
            <a:spAutoFit/>
          </a:bodyPr>
          <a:lstStyle/>
          <a:p>
            <a:r>
              <a:rPr lang="de-DE" dirty="0"/>
              <a:t>Kommunale Demonstrationsräume</a:t>
            </a:r>
          </a:p>
        </p:txBody>
      </p:sp>
    </p:spTree>
    <p:extLst>
      <p:ext uri="{BB962C8B-B14F-4D97-AF65-F5344CB8AC3E}">
        <p14:creationId xmlns:p14="http://schemas.microsoft.com/office/powerpoint/2010/main" val="1211556045"/>
      </p:ext>
    </p:extLst>
  </p:cSld>
  <p:clrMapOvr>
    <a:masterClrMapping/>
  </p:clrMapOvr>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1" id="{9CD06D69-168D-45E6-85BE-27D50D06C277}" vid="{06E1A377-96E9-4ECB-B01B-1FAC173F6EAB}"/>
    </a:ext>
  </a:ext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LKR-PPT-UMWELT_grün</Template>
  <TotalTime>0</TotalTime>
  <Words>1272</Words>
  <Application>Microsoft Office PowerPoint</Application>
  <PresentationFormat>Bildschirmpräsentation (4:3)</PresentationFormat>
  <Paragraphs>176</Paragraphs>
  <Slides>18</Slides>
  <Notes>2</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18</vt:i4>
      </vt:variant>
    </vt:vector>
  </HeadingPairs>
  <TitlesOfParts>
    <vt:vector size="22" baseType="lpstr">
      <vt:lpstr>Arial</vt:lpstr>
      <vt:lpstr>Barlow</vt:lpstr>
      <vt:lpstr>Wingdings</vt:lpstr>
      <vt:lpstr>Standarddesign</vt:lpstr>
      <vt:lpstr>Bericht zu Fördersituation im Natur- und Klimaschutz</vt:lpstr>
      <vt:lpstr>Bayerischer Naturschutzfonds </vt:lpstr>
      <vt:lpstr>Ersatzgeldkonto</vt:lpstr>
      <vt:lpstr>Landschaftspflege- und Naturpark-Richtlinien (LNPR)  </vt:lpstr>
      <vt:lpstr>Europäischer Fonds für regionale Entwicklung  (EFRE)</vt:lpstr>
      <vt:lpstr>PowerPoint-Präsentation</vt:lpstr>
      <vt:lpstr>PowerPoint-Präsentation</vt:lpstr>
      <vt:lpstr> LIFE-Programm  =&gt; große Projekte</vt:lpstr>
      <vt:lpstr>Vertragsnaturschutzprogramm </vt:lpstr>
      <vt:lpstr>Kommunaler Klimaschutz Förderrichtlinie KommKlimaFör</vt:lpstr>
      <vt:lpstr>Kommunaler Klimaschutz Förderrichtlinie KommKlimaFör</vt:lpstr>
      <vt:lpstr>Kommunaler Klimaschutz Förderrichtlinie KommKlimaFör</vt:lpstr>
      <vt:lpstr>Kommunaler Klimaschutz Förderrichtlinie KommKlimaFör</vt:lpstr>
      <vt:lpstr>Kommunalrichtlinie (KRL) Förderprogramm des BMUKN </vt:lpstr>
      <vt:lpstr>Kommunalrichtlinie Strategische Maßnahmen</vt:lpstr>
      <vt:lpstr>Kommunalrichtlinie Strategische Maßnahmen</vt:lpstr>
      <vt:lpstr>Kommunalrichtlinie Investive Maßnahmen</vt:lpstr>
      <vt:lpstr>Verbundvorhaben LOTSE: Demonstration und Wissenstransfer zu Kommunen im Landkreis Pfaffenhofen</vt:lpstr>
    </vt:vector>
  </TitlesOfParts>
  <Company>lrapaf</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Bosch Gudrun</dc:creator>
  <cp:lastModifiedBy>Bosch Gudrun</cp:lastModifiedBy>
  <cp:revision>9</cp:revision>
  <dcterms:created xsi:type="dcterms:W3CDTF">2026-09-23T07:47:09Z</dcterms:created>
  <dcterms:modified xsi:type="dcterms:W3CDTF">2026-10-07T11:32:32Z</dcterms:modified>
</cp:coreProperties>
</file>